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28" r:id="rId2"/>
    <p:sldId id="3029" r:id="rId3"/>
    <p:sldId id="3030" r:id="rId4"/>
    <p:sldId id="3031" r:id="rId5"/>
    <p:sldId id="423" r:id="rId6"/>
    <p:sldId id="3032" r:id="rId7"/>
    <p:sldId id="3033" r:id="rId8"/>
    <p:sldId id="3034" r:id="rId9"/>
    <p:sldId id="2993" r:id="rId10"/>
    <p:sldId id="3035" r:id="rId11"/>
    <p:sldId id="3036" r:id="rId12"/>
    <p:sldId id="3037" r:id="rId13"/>
    <p:sldId id="3038" r:id="rId14"/>
    <p:sldId id="3234" r:id="rId15"/>
    <p:sldId id="3235" r:id="rId16"/>
    <p:sldId id="3233"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3" autoAdjust="0"/>
    <p:restoredTop sz="94660"/>
  </p:normalViewPr>
  <p:slideViewPr>
    <p:cSldViewPr snapToGrid="0">
      <p:cViewPr varScale="1">
        <p:scale>
          <a:sx n="65" d="100"/>
          <a:sy n="65"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83660-2017-4F7F-8B42-1850BA1AC487}" type="datetimeFigureOut">
              <a:rPr lang="el-GR" smtClean="0"/>
              <a:t>11/11/2023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CFC28-68A6-4800-A129-237278C7E29A}" type="slidenum">
              <a:rPr lang="el-GR" smtClean="0"/>
              <a:t>‹#›</a:t>
            </a:fld>
            <a:endParaRPr lang="el-GR"/>
          </a:p>
        </p:txBody>
      </p:sp>
    </p:spTree>
    <p:extLst>
      <p:ext uri="{BB962C8B-B14F-4D97-AF65-F5344CB8AC3E}">
        <p14:creationId xmlns:p14="http://schemas.microsoft.com/office/powerpoint/2010/main" val="56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83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31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03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263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2856645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045880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4055755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86318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678070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438033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40823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126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2574014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272398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22724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2894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52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8392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6348" y="149225"/>
            <a:ext cx="8810108"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395820" y="1307806"/>
            <a:ext cx="11417298"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27717288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91534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640702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8"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3599872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933CE8-8F1E-08DA-4407-950546B15731}"/>
              </a:ext>
            </a:extLst>
          </p:cNvPr>
          <p:cNvSpPr>
            <a:spLocks noGrp="1"/>
          </p:cNvSpPr>
          <p:nvPr>
            <p:ph type="dt" sz="half" idx="10"/>
          </p:nvPr>
        </p:nvSpPr>
        <p:spPr/>
        <p:txBody>
          <a:bodyPr/>
          <a:lstStyle>
            <a:lvl1pPr>
              <a:defRPr/>
            </a:lvl1pPr>
          </a:lstStyle>
          <a:p>
            <a:pPr>
              <a:defRPr/>
            </a:pPr>
            <a:fld id="{55FBD6C6-B1BE-4B52-8A75-97920725AA88}" type="datetimeFigureOut">
              <a:rPr lang="it-IT"/>
              <a:pPr>
                <a:defRPr/>
              </a:pPr>
              <a:t>11/11/2023</a:t>
            </a:fld>
            <a:endParaRPr lang="it-IT"/>
          </a:p>
        </p:txBody>
      </p:sp>
      <p:sp>
        <p:nvSpPr>
          <p:cNvPr id="5" name="Segnaposto piè di pagina 4">
            <a:extLst>
              <a:ext uri="{FF2B5EF4-FFF2-40B4-BE49-F238E27FC236}">
                <a16:creationId xmlns:a16="http://schemas.microsoft.com/office/drawing/2014/main" id="{66CC8126-205D-514C-23AF-2D4D8704EE5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DC94078-68FE-9B59-C03C-C86CD6AF0A2B}"/>
              </a:ext>
            </a:extLst>
          </p:cNvPr>
          <p:cNvSpPr>
            <a:spLocks noGrp="1"/>
          </p:cNvSpPr>
          <p:nvPr>
            <p:ph type="sldNum" sz="quarter" idx="12"/>
          </p:nvPr>
        </p:nvSpPr>
        <p:spPr/>
        <p:txBody>
          <a:bodyPr/>
          <a:lstStyle>
            <a:lvl1pPr>
              <a:defRPr/>
            </a:lvl1pPr>
          </a:lstStyle>
          <a:p>
            <a:pPr>
              <a:defRPr/>
            </a:pPr>
            <a:fld id="{94A286A1-194C-495D-9EBD-2C0277F617EC}" type="slidenum">
              <a:rPr lang="it-IT" altLang="it-IT"/>
              <a:pPr>
                <a:defRPr/>
              </a:pPr>
              <a:t>‹#›</a:t>
            </a:fld>
            <a:endParaRPr lang="it-IT" altLang="it-IT"/>
          </a:p>
        </p:txBody>
      </p:sp>
    </p:spTree>
    <p:extLst>
      <p:ext uri="{BB962C8B-B14F-4D97-AF65-F5344CB8AC3E}">
        <p14:creationId xmlns:p14="http://schemas.microsoft.com/office/powerpoint/2010/main" val="3500107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9C8E1F59-C4F9-4368-90A6-15422B2C05E1}"/>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EDC0702-C161-4973-95BD-5B0D68EE02D6}" type="datetimeFigureOut">
              <a:rPr lang="it-IT"/>
              <a:pPr>
                <a:defRPr/>
              </a:pPr>
              <a:t>11/11/2023</a:t>
            </a:fld>
            <a:endParaRPr lang="it-IT"/>
          </a:p>
        </p:txBody>
      </p:sp>
      <p:sp>
        <p:nvSpPr>
          <p:cNvPr id="4" name="Segnaposto piè di pagina 3">
            <a:extLst>
              <a:ext uri="{FF2B5EF4-FFF2-40B4-BE49-F238E27FC236}">
                <a16:creationId xmlns:a16="http://schemas.microsoft.com/office/drawing/2014/main" id="{E994C818-824E-4E17-B8CB-0D6E88C906E5}"/>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it-IT"/>
          </a:p>
        </p:txBody>
      </p:sp>
      <p:sp>
        <p:nvSpPr>
          <p:cNvPr id="5" name="Segnaposto numero diapositiva 4">
            <a:extLst>
              <a:ext uri="{FF2B5EF4-FFF2-40B4-BE49-F238E27FC236}">
                <a16:creationId xmlns:a16="http://schemas.microsoft.com/office/drawing/2014/main" id="{62B95493-29ED-4CAA-9756-D3DD98AC14B2}"/>
              </a:ext>
            </a:extLst>
          </p:cNvPr>
          <p:cNvSpPr>
            <a:spLocks noGrp="1"/>
          </p:cNvSpPr>
          <p:nvPr>
            <p:ph type="sldNum" sz="quarter" idx="12"/>
          </p:nvPr>
        </p:nvSpPr>
        <p:spPr/>
        <p:txBody>
          <a:bodyPr/>
          <a:lstStyle>
            <a:lvl1pPr eaLnBrk="0" hangingPunct="0">
              <a:defRPr/>
            </a:lvl1pPr>
          </a:lstStyle>
          <a:p>
            <a:pPr>
              <a:defRPr/>
            </a:pPr>
            <a:fld id="{DEBE4CF9-3C9A-4C49-845A-4613A66F1DCD}" type="slidenum">
              <a:rPr lang="it-IT" altLang="it-IT"/>
              <a:pPr>
                <a:defRPr/>
              </a:pPr>
              <a:t>‹#›</a:t>
            </a:fld>
            <a:endParaRPr lang="it-IT" altLang="it-IT"/>
          </a:p>
        </p:txBody>
      </p:sp>
    </p:spTree>
    <p:extLst>
      <p:ext uri="{BB962C8B-B14F-4D97-AF65-F5344CB8AC3E}">
        <p14:creationId xmlns:p14="http://schemas.microsoft.com/office/powerpoint/2010/main" val="66570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90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14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08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01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2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23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2798724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154588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horiz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ec.europa.eu/info/funding-tenders/opportunities/portal/screen/opportunities/topic-searc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c.europa.eu/info/funding-tenders/opportunities/portal/screen/opportunities/topic-search"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c.europa.eu/info/funding-tenders/opportunities/portal/screen/how-to-participate/reference-documents;programCode=HORIZON" TargetMode="Externa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cordis.europa.eu/projects/home_en.html" TargetMode="External"/><Relationship Id="rId2" Type="http://schemas.openxmlformats.org/officeDocument/2006/relationships/hyperlink" Target="https://ec.europa.eu/info/funding-tenders/opportunities/portal/screen/how-to-participate/partner-search" TargetMode="External"/><Relationship Id="rId1" Type="http://schemas.openxmlformats.org/officeDocument/2006/relationships/slideLayout" Target="../slideLayouts/slideLayout19.xml"/><Relationship Id="rId5" Type="http://schemas.openxmlformats.org/officeDocument/2006/relationships/hyperlink" Target="https://www.cost.eu/cost-actions-event/browse-actions/" TargetMode="External"/><Relationship Id="rId4" Type="http://schemas.openxmlformats.org/officeDocument/2006/relationships/hyperlink" Target="https://ec.europa.eu/info/funding-tenders/opportunities/portal/screen/support/nc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Session 3: Decoding the Call</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
        <p:nvSpPr>
          <p:cNvPr id="4" name="Rechteck 3"/>
          <p:cNvSpPr/>
          <p:nvPr/>
        </p:nvSpPr>
        <p:spPr>
          <a:xfrm>
            <a:off x="3731288" y="3017577"/>
            <a:ext cx="6096000" cy="923330"/>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
                <a:srgbClr val="578DA3"/>
              </a:buClr>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How to understand and </a:t>
            </a:r>
            <a:r>
              <a:rPr kumimoji="0" lang="en-US" sz="1800" b="0" i="0" u="none" strike="noStrike" kern="1200" cap="none" spc="0" normalizeH="0" baseline="0" noProof="0" dirty="0" err="1">
                <a:ln>
                  <a:noFill/>
                </a:ln>
                <a:solidFill>
                  <a:srgbClr val="FFFFFF"/>
                </a:solidFill>
                <a:effectLst/>
                <a:uLnTx/>
                <a:uFillTx/>
                <a:latin typeface="Arial"/>
                <a:ea typeface="+mn-ea"/>
                <a:cs typeface="+mn-cs"/>
              </a:rPr>
              <a:t>analyse</a:t>
            </a:r>
            <a:r>
              <a:rPr kumimoji="0" lang="en-US" sz="1800" b="0" i="0" u="none" strike="noStrike" kern="1200" cap="none" spc="0" normalizeH="0" baseline="0" noProof="0" dirty="0">
                <a:ln>
                  <a:noFill/>
                </a:ln>
                <a:solidFill>
                  <a:srgbClr val="FFFFFF"/>
                </a:solidFill>
                <a:effectLst/>
                <a:uLnTx/>
                <a:uFillTx/>
                <a:latin typeface="Arial"/>
                <a:ea typeface="+mn-ea"/>
                <a:cs typeface="+mn-cs"/>
              </a:rPr>
              <a:t> a call</a:t>
            </a:r>
          </a:p>
          <a:p>
            <a:pPr marL="342900" marR="0" lvl="0" indent="-342900" algn="l" defTabSz="914400" rtl="0" eaLnBrk="1" fontAlgn="auto" latinLnBrk="0" hangingPunct="1">
              <a:lnSpc>
                <a:spcPct val="100000"/>
              </a:lnSpc>
              <a:spcBef>
                <a:spcPts val="0"/>
              </a:spcBef>
              <a:spcAft>
                <a:spcPts val="0"/>
              </a:spcAft>
              <a:buClr>
                <a:srgbClr val="578DA3"/>
              </a:buClr>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How to deconstruct a call text</a:t>
            </a:r>
          </a:p>
          <a:p>
            <a:pPr marL="342900" marR="0" lvl="0" indent="-342900" algn="l" defTabSz="914400" rtl="0" eaLnBrk="1" fontAlgn="auto" latinLnBrk="0" hangingPunct="1">
              <a:lnSpc>
                <a:spcPct val="100000"/>
              </a:lnSpc>
              <a:spcBef>
                <a:spcPts val="0"/>
              </a:spcBef>
              <a:spcAft>
                <a:spcPts val="0"/>
              </a:spcAft>
              <a:buClr>
                <a:srgbClr val="578DA3"/>
              </a:buClr>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Group work: Practical exercise on call decoding</a:t>
            </a:r>
          </a:p>
        </p:txBody>
      </p:sp>
    </p:spTree>
    <p:extLst>
      <p:ext uri="{BB962C8B-B14F-4D97-AF65-F5344CB8AC3E}">
        <p14:creationId xmlns:p14="http://schemas.microsoft.com/office/powerpoint/2010/main" val="371015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631504" y="1277938"/>
            <a:ext cx="9001000" cy="31675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rtl="0" eaLnBrk="0" fontAlgn="base" hangingPunct="0">
              <a:spcBef>
                <a:spcPct val="0"/>
              </a:spcBef>
              <a:spcAft>
                <a:spcPct val="0"/>
              </a:spcAft>
              <a:defRPr sz="3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578DA3"/>
                </a:solidFill>
                <a:effectLst/>
                <a:uLnTx/>
                <a:uFillTx/>
                <a:latin typeface="Arial"/>
                <a:ea typeface="+mj-ea"/>
                <a:cs typeface="+mj-cs"/>
              </a:rPr>
              <a:t>2.</a:t>
            </a:r>
            <a:r>
              <a:rPr kumimoji="0" lang="en-US" sz="3200" b="1" i="0" u="none" strike="noStrike" kern="1200" cap="none" spc="0" normalizeH="0" baseline="0" noProof="0" dirty="0">
                <a:ln>
                  <a:noFill/>
                </a:ln>
                <a:solidFill>
                  <a:srgbClr val="578DA3"/>
                </a:solidFill>
                <a:effectLst/>
                <a:uLnTx/>
                <a:uFillTx/>
                <a:latin typeface="Arial"/>
                <a:ea typeface="+mj-ea"/>
                <a:cs typeface="+mj-cs"/>
              </a:rPr>
              <a:t> How to decode a call text</a:t>
            </a:r>
          </a:p>
          <a:p>
            <a:pPr marL="358775" marR="0" lvl="0" indent="-358775"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578DA3"/>
              </a:solidFill>
              <a:effectLst/>
              <a:uLnTx/>
              <a:uFillTx/>
              <a:latin typeface="Arial"/>
              <a:ea typeface="+mj-ea"/>
              <a:cs typeface="+mj-cs"/>
            </a:endParaRPr>
          </a:p>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578DA3"/>
                </a:solidFill>
                <a:effectLst/>
                <a:uLnTx/>
                <a:uFillTx/>
                <a:latin typeface="Arial"/>
                <a:ea typeface="+mj-ea"/>
                <a:cs typeface="+mj-cs"/>
              </a:rPr>
              <a:t> </a:t>
            </a:r>
            <a:endParaRPr kumimoji="0" lang="en-GB" sz="3200" b="1" i="0" u="none" strike="noStrike" kern="0" cap="none" spc="0" normalizeH="0" baseline="0" noProof="0" dirty="0">
              <a:ln>
                <a:noFill/>
              </a:ln>
              <a:solidFill>
                <a:srgbClr val="578DA3"/>
              </a:solidFill>
              <a:effectLst/>
              <a:uLnTx/>
              <a:uFillTx/>
              <a:latin typeface="Arial"/>
              <a:ea typeface="+mj-ea"/>
              <a:cs typeface="+mj-cs"/>
            </a:endParaRPr>
          </a:p>
        </p:txBody>
      </p:sp>
      <p:sp>
        <p:nvSpPr>
          <p:cNvPr id="2" name="Titel 1"/>
          <p:cNvSpPr>
            <a:spLocks noGrp="1"/>
          </p:cNvSpPr>
          <p:nvPr>
            <p:ph type="title"/>
          </p:nvPr>
        </p:nvSpPr>
        <p:spPr/>
        <p:txBody>
          <a:bodyPr/>
          <a:lstStyle/>
          <a:p>
            <a:endParaRPr lang="de-AT"/>
          </a:p>
        </p:txBody>
      </p:sp>
    </p:spTree>
    <p:extLst>
      <p:ext uri="{BB962C8B-B14F-4D97-AF65-F5344CB8AC3E}">
        <p14:creationId xmlns:p14="http://schemas.microsoft.com/office/powerpoint/2010/main" val="132457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kern="0" dirty="0"/>
              <a:t>Deconstructing a call text</a:t>
            </a:r>
            <a:br>
              <a:rPr lang="en-GB" kern="0" dirty="0"/>
            </a:br>
            <a:endParaRPr lang="de-AT" dirty="0"/>
          </a:p>
        </p:txBody>
      </p:sp>
      <p:sp>
        <p:nvSpPr>
          <p:cNvPr id="3" name="Inhaltsplatzhalter 2"/>
          <p:cNvSpPr>
            <a:spLocks noGrp="1"/>
          </p:cNvSpPr>
          <p:nvPr>
            <p:ph idx="4294967295"/>
          </p:nvPr>
        </p:nvSpPr>
        <p:spPr>
          <a:xfrm>
            <a:off x="403904" y="1229046"/>
            <a:ext cx="8267142" cy="1135063"/>
          </a:xfrm>
        </p:spPr>
        <p:txBody>
          <a:bodyPr>
            <a:noAutofit/>
          </a:bodyPr>
          <a:lstStyle/>
          <a:p>
            <a:pPr>
              <a:lnSpc>
                <a:spcPct val="150000"/>
              </a:lnSpc>
              <a:buClr>
                <a:schemeClr val="accent1"/>
              </a:buClr>
            </a:pPr>
            <a:r>
              <a:rPr lang="de-DE" b="1" dirty="0" err="1">
                <a:solidFill>
                  <a:schemeClr val="tx1"/>
                </a:solidFill>
              </a:rPr>
              <a:t>Specific</a:t>
            </a:r>
            <a:r>
              <a:rPr lang="de-DE" b="1" dirty="0">
                <a:solidFill>
                  <a:schemeClr val="tx1"/>
                </a:solidFill>
              </a:rPr>
              <a:t> </a:t>
            </a:r>
            <a:r>
              <a:rPr lang="de-DE" b="1" dirty="0" err="1">
                <a:solidFill>
                  <a:schemeClr val="tx1"/>
                </a:solidFill>
              </a:rPr>
              <a:t>Conditions</a:t>
            </a:r>
            <a:r>
              <a:rPr lang="de-DE" b="1" dirty="0">
                <a:solidFill>
                  <a:schemeClr val="tx1"/>
                </a:solidFill>
              </a:rPr>
              <a:t>: </a:t>
            </a:r>
            <a:r>
              <a:rPr lang="de-DE" dirty="0" err="1">
                <a:solidFill>
                  <a:schemeClr val="tx1"/>
                </a:solidFill>
              </a:rPr>
              <a:t>main</a:t>
            </a:r>
            <a:r>
              <a:rPr lang="de-DE" dirty="0">
                <a:solidFill>
                  <a:schemeClr val="tx1"/>
                </a:solidFill>
              </a:rPr>
              <a:t> </a:t>
            </a:r>
            <a:r>
              <a:rPr lang="de-DE" dirty="0" err="1">
                <a:solidFill>
                  <a:schemeClr val="tx1"/>
                </a:solidFill>
              </a:rPr>
              <a:t>information</a:t>
            </a:r>
            <a:r>
              <a:rPr lang="de-DE" dirty="0">
                <a:solidFill>
                  <a:schemeClr val="tx1"/>
                </a:solidFill>
              </a:rPr>
              <a:t> </a:t>
            </a:r>
            <a:r>
              <a:rPr lang="de-DE" dirty="0" err="1">
                <a:solidFill>
                  <a:schemeClr val="tx1"/>
                </a:solidFill>
              </a:rPr>
              <a:t>about</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call</a:t>
            </a:r>
            <a:endParaRPr lang="de-DE" dirty="0">
              <a:solidFill>
                <a:schemeClr val="tx1"/>
              </a:solidFill>
            </a:endParaRPr>
          </a:p>
          <a:p>
            <a:pPr>
              <a:lnSpc>
                <a:spcPct val="150000"/>
              </a:lnSpc>
              <a:buClr>
                <a:schemeClr val="accent1"/>
              </a:buClr>
            </a:pPr>
            <a:r>
              <a:rPr lang="de-DE" b="1" dirty="0" err="1"/>
              <a:t>Expected</a:t>
            </a:r>
            <a:r>
              <a:rPr lang="de-DE" b="1" dirty="0"/>
              <a:t> Outcomes: </a:t>
            </a:r>
            <a:r>
              <a:rPr lang="de-DE" dirty="0" err="1"/>
              <a:t>what</a:t>
            </a:r>
            <a:r>
              <a:rPr lang="de-DE" dirty="0"/>
              <a:t> </a:t>
            </a:r>
            <a:r>
              <a:rPr lang="de-DE" dirty="0" err="1"/>
              <a:t>is</a:t>
            </a:r>
            <a:r>
              <a:rPr lang="de-DE" dirty="0"/>
              <a:t> </a:t>
            </a:r>
            <a:r>
              <a:rPr lang="de-DE" dirty="0" err="1"/>
              <a:t>supposed</a:t>
            </a:r>
            <a:r>
              <a:rPr lang="de-DE" dirty="0"/>
              <a:t> </a:t>
            </a:r>
            <a:r>
              <a:rPr lang="de-DE" dirty="0" err="1"/>
              <a:t>to</a:t>
            </a:r>
            <a:r>
              <a:rPr lang="de-DE" dirty="0"/>
              <a:t> </a:t>
            </a:r>
            <a:r>
              <a:rPr lang="de-DE" dirty="0" err="1"/>
              <a:t>be</a:t>
            </a:r>
            <a:r>
              <a:rPr lang="de-DE" dirty="0"/>
              <a:t> </a:t>
            </a:r>
            <a:r>
              <a:rPr lang="de-DE" dirty="0" err="1"/>
              <a:t>achieved</a:t>
            </a:r>
            <a:r>
              <a:rPr lang="de-DE" dirty="0"/>
              <a:t> </a:t>
            </a:r>
          </a:p>
          <a:p>
            <a:pPr>
              <a:lnSpc>
                <a:spcPct val="150000"/>
              </a:lnSpc>
              <a:buClr>
                <a:schemeClr val="accent1"/>
              </a:buClr>
            </a:pPr>
            <a:r>
              <a:rPr lang="de-DE" b="1" dirty="0" err="1">
                <a:solidFill>
                  <a:schemeClr val="tx1"/>
                </a:solidFill>
              </a:rPr>
              <a:t>Scope</a:t>
            </a:r>
            <a:r>
              <a:rPr lang="de-DE" b="1" dirty="0">
                <a:solidFill>
                  <a:schemeClr val="tx1"/>
                </a:solidFill>
              </a:rPr>
              <a:t>: </a:t>
            </a:r>
            <a:r>
              <a:rPr lang="de-DE" dirty="0" err="1">
                <a:solidFill>
                  <a:schemeClr val="tx1"/>
                </a:solidFill>
              </a:rPr>
              <a:t>presents</a:t>
            </a:r>
            <a:r>
              <a:rPr lang="de-DE" dirty="0">
                <a:solidFill>
                  <a:schemeClr val="tx1"/>
                </a:solidFill>
              </a:rPr>
              <a:t> </a:t>
            </a:r>
            <a:r>
              <a:rPr lang="de-DE" dirty="0" err="1">
                <a:solidFill>
                  <a:schemeClr val="tx1"/>
                </a:solidFill>
              </a:rPr>
              <a:t>what</a:t>
            </a:r>
            <a:r>
              <a:rPr lang="de-DE" dirty="0">
                <a:solidFill>
                  <a:schemeClr val="tx1"/>
                </a:solidFill>
              </a:rPr>
              <a:t> </a:t>
            </a:r>
            <a:r>
              <a:rPr lang="de-DE" dirty="0" err="1">
                <a:solidFill>
                  <a:schemeClr val="tx1"/>
                </a:solidFill>
              </a:rPr>
              <a:t>exactly</a:t>
            </a:r>
            <a:r>
              <a:rPr lang="de-DE" dirty="0">
                <a:solidFill>
                  <a:schemeClr val="tx1"/>
                </a:solidFill>
              </a:rPr>
              <a:t> </a:t>
            </a:r>
            <a:r>
              <a:rPr lang="de-DE" dirty="0" err="1">
                <a:solidFill>
                  <a:schemeClr val="tx1"/>
                </a:solidFill>
              </a:rPr>
              <a:t>is</a:t>
            </a:r>
            <a:r>
              <a:rPr lang="de-DE" dirty="0">
                <a:solidFill>
                  <a:schemeClr val="tx1"/>
                </a:solidFill>
              </a:rPr>
              <a:t> </a:t>
            </a:r>
            <a:r>
              <a:rPr lang="de-DE" dirty="0" err="1">
                <a:solidFill>
                  <a:schemeClr val="tx1"/>
                </a:solidFill>
              </a:rPr>
              <a:t>expected</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done</a:t>
            </a:r>
            <a:r>
              <a:rPr lang="de-DE" dirty="0">
                <a:solidFill>
                  <a:schemeClr val="tx1"/>
                </a:solidFill>
              </a:rPr>
              <a:t>  </a:t>
            </a:r>
          </a:p>
        </p:txBody>
      </p:sp>
      <p:sp>
        <p:nvSpPr>
          <p:cNvPr id="4" name="Titolo 1"/>
          <p:cNvSpPr txBox="1">
            <a:spLocks/>
          </p:cNvSpPr>
          <p:nvPr/>
        </p:nvSpPr>
        <p:spPr bwMode="auto">
          <a:xfrm>
            <a:off x="2163704" y="867172"/>
            <a:ext cx="6507342" cy="43204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931680"/>
              </a:solidFill>
              <a:effectLst/>
              <a:uLnTx/>
              <a:uFillTx/>
              <a:latin typeface="Arial"/>
              <a:ea typeface="+mj-ea"/>
              <a:cs typeface="+mj-cs"/>
            </a:endParaRPr>
          </a:p>
        </p:txBody>
      </p:sp>
      <p:pic>
        <p:nvPicPr>
          <p:cNvPr id="6" name="Picture 2">
            <a:extLst>
              <a:ext uri="{FF2B5EF4-FFF2-40B4-BE49-F238E27FC236}">
                <a16:creationId xmlns:a16="http://schemas.microsoft.com/office/drawing/2014/main" id="{89CA245A-A9AE-FF4F-BDCE-B90D9287575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21341" y="1514878"/>
            <a:ext cx="1669027" cy="112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75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kern="0" dirty="0"/>
              <a:t>Decoding a call text</a:t>
            </a:r>
            <a:br>
              <a:rPr lang="en-GB" kern="0" dirty="0"/>
            </a:br>
            <a:endParaRPr lang="de-AT" dirty="0"/>
          </a:p>
        </p:txBody>
      </p:sp>
      <p:sp>
        <p:nvSpPr>
          <p:cNvPr id="3" name="Inhaltsplatzhalter 2"/>
          <p:cNvSpPr>
            <a:spLocks noGrp="1"/>
          </p:cNvSpPr>
          <p:nvPr>
            <p:ph idx="4294967295"/>
          </p:nvPr>
        </p:nvSpPr>
        <p:spPr>
          <a:xfrm>
            <a:off x="403904" y="1229046"/>
            <a:ext cx="8267142" cy="1135063"/>
          </a:xfrm>
        </p:spPr>
        <p:txBody>
          <a:bodyPr>
            <a:noAutofit/>
          </a:bodyPr>
          <a:lstStyle/>
          <a:p>
            <a:pPr>
              <a:lnSpc>
                <a:spcPct val="150000"/>
              </a:lnSpc>
              <a:buClr>
                <a:schemeClr val="accent1"/>
              </a:buClr>
            </a:pPr>
            <a:r>
              <a:rPr lang="en-GB" b="1" dirty="0">
                <a:solidFill>
                  <a:schemeClr val="tx1"/>
                </a:solidFill>
              </a:rPr>
              <a:t>Specific Conditions: </a:t>
            </a:r>
            <a:r>
              <a:rPr lang="en-GB" dirty="0">
                <a:solidFill>
                  <a:schemeClr val="tx1"/>
                </a:solidFill>
              </a:rPr>
              <a:t>main information about the call</a:t>
            </a:r>
          </a:p>
          <a:p>
            <a:pPr>
              <a:lnSpc>
                <a:spcPct val="150000"/>
              </a:lnSpc>
              <a:buClr>
                <a:schemeClr val="accent1"/>
              </a:buClr>
            </a:pPr>
            <a:r>
              <a:rPr lang="en-GB" b="1" dirty="0"/>
              <a:t>Expected Outcomes: </a:t>
            </a:r>
            <a:r>
              <a:rPr lang="en-GB" dirty="0"/>
              <a:t>what is supposed to be achieved</a:t>
            </a:r>
          </a:p>
          <a:p>
            <a:pPr marL="0" indent="0">
              <a:lnSpc>
                <a:spcPct val="150000"/>
              </a:lnSpc>
              <a:buClr>
                <a:schemeClr val="accent1"/>
              </a:buClr>
              <a:buNone/>
            </a:pPr>
            <a:endParaRPr lang="de-DE" dirty="0"/>
          </a:p>
          <a:p>
            <a:pPr>
              <a:lnSpc>
                <a:spcPct val="150000"/>
              </a:lnSpc>
              <a:buClr>
                <a:schemeClr val="accent1"/>
              </a:buClr>
            </a:pPr>
            <a:r>
              <a:rPr lang="de-DE" b="1" dirty="0" err="1">
                <a:solidFill>
                  <a:schemeClr val="tx1"/>
                </a:solidFill>
              </a:rPr>
              <a:t>Scope</a:t>
            </a:r>
            <a:r>
              <a:rPr lang="de-DE" b="1" dirty="0">
                <a:solidFill>
                  <a:schemeClr val="tx1"/>
                </a:solidFill>
              </a:rPr>
              <a:t>: </a:t>
            </a:r>
            <a:r>
              <a:rPr lang="de-DE" dirty="0" err="1">
                <a:solidFill>
                  <a:schemeClr val="tx1"/>
                </a:solidFill>
              </a:rPr>
              <a:t>presents</a:t>
            </a:r>
            <a:r>
              <a:rPr lang="de-DE" dirty="0">
                <a:solidFill>
                  <a:schemeClr val="tx1"/>
                </a:solidFill>
              </a:rPr>
              <a:t> </a:t>
            </a:r>
            <a:r>
              <a:rPr lang="de-DE" dirty="0" err="1">
                <a:solidFill>
                  <a:schemeClr val="tx1"/>
                </a:solidFill>
              </a:rPr>
              <a:t>what</a:t>
            </a:r>
            <a:r>
              <a:rPr lang="de-DE" dirty="0">
                <a:solidFill>
                  <a:schemeClr val="tx1"/>
                </a:solidFill>
              </a:rPr>
              <a:t> </a:t>
            </a:r>
            <a:r>
              <a:rPr lang="de-DE" dirty="0" err="1">
                <a:solidFill>
                  <a:schemeClr val="tx1"/>
                </a:solidFill>
              </a:rPr>
              <a:t>exactly</a:t>
            </a:r>
            <a:r>
              <a:rPr lang="de-DE" dirty="0">
                <a:solidFill>
                  <a:schemeClr val="tx1"/>
                </a:solidFill>
              </a:rPr>
              <a:t> </a:t>
            </a:r>
            <a:r>
              <a:rPr lang="de-DE" dirty="0" err="1">
                <a:solidFill>
                  <a:schemeClr val="tx1"/>
                </a:solidFill>
              </a:rPr>
              <a:t>is</a:t>
            </a:r>
            <a:r>
              <a:rPr lang="de-DE" dirty="0">
                <a:solidFill>
                  <a:schemeClr val="tx1"/>
                </a:solidFill>
              </a:rPr>
              <a:t> </a:t>
            </a:r>
            <a:r>
              <a:rPr lang="de-DE" dirty="0" err="1">
                <a:solidFill>
                  <a:schemeClr val="tx1"/>
                </a:solidFill>
              </a:rPr>
              <a:t>expected</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done</a:t>
            </a:r>
            <a:r>
              <a:rPr lang="de-DE" dirty="0">
                <a:solidFill>
                  <a:schemeClr val="tx1"/>
                </a:solidFill>
              </a:rPr>
              <a:t>  </a:t>
            </a:r>
          </a:p>
        </p:txBody>
      </p:sp>
      <p:sp>
        <p:nvSpPr>
          <p:cNvPr id="4" name="Titolo 1"/>
          <p:cNvSpPr txBox="1">
            <a:spLocks/>
          </p:cNvSpPr>
          <p:nvPr/>
        </p:nvSpPr>
        <p:spPr bwMode="auto">
          <a:xfrm>
            <a:off x="2163704" y="867172"/>
            <a:ext cx="6507342" cy="43204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931680"/>
              </a:solidFill>
              <a:effectLst/>
              <a:uLnTx/>
              <a:uFillTx/>
              <a:latin typeface="Arial"/>
              <a:ea typeface="+mj-ea"/>
              <a:cs typeface="+mj-cs"/>
            </a:endParaRPr>
          </a:p>
        </p:txBody>
      </p:sp>
      <p:pic>
        <p:nvPicPr>
          <p:cNvPr id="6" name="Picture 2">
            <a:extLst>
              <a:ext uri="{FF2B5EF4-FFF2-40B4-BE49-F238E27FC236}">
                <a16:creationId xmlns:a16="http://schemas.microsoft.com/office/drawing/2014/main" id="{89CA245A-A9AE-FF4F-BDCE-B90D9287575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21341" y="1514878"/>
            <a:ext cx="1669027" cy="112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Right Arrow 4"/>
          <p:cNvSpPr/>
          <p:nvPr/>
        </p:nvSpPr>
        <p:spPr>
          <a:xfrm>
            <a:off x="1472355" y="2636912"/>
            <a:ext cx="650929" cy="6557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srgbClr val="4D4D4D"/>
              </a:solidFill>
              <a:effectLst/>
              <a:uLnTx/>
              <a:uFillTx/>
              <a:latin typeface="Arial"/>
              <a:ea typeface="+mn-ea"/>
              <a:cs typeface="+mn-cs"/>
            </a:endParaRPr>
          </a:p>
        </p:txBody>
      </p:sp>
      <p:sp>
        <p:nvSpPr>
          <p:cNvPr id="8" name="Curved Right Arrow 7"/>
          <p:cNvSpPr/>
          <p:nvPr/>
        </p:nvSpPr>
        <p:spPr>
          <a:xfrm>
            <a:off x="1481792" y="4171259"/>
            <a:ext cx="650929" cy="8192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srgbClr val="4D4D4D"/>
              </a:solidFill>
              <a:effectLst/>
              <a:uLnTx/>
              <a:uFillTx/>
              <a:latin typeface="Arial"/>
              <a:ea typeface="+mn-ea"/>
              <a:cs typeface="+mn-cs"/>
            </a:endParaRPr>
          </a:p>
        </p:txBody>
      </p:sp>
      <p:sp>
        <p:nvSpPr>
          <p:cNvPr id="10" name="Rectangle 9"/>
          <p:cNvSpPr/>
          <p:nvPr/>
        </p:nvSpPr>
        <p:spPr>
          <a:xfrm>
            <a:off x="2557235" y="4577539"/>
            <a:ext cx="4788976" cy="7538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D4D4D"/>
                </a:solidFill>
                <a:effectLst/>
                <a:uLnTx/>
                <a:uFillTx/>
                <a:latin typeface="Arial"/>
                <a:ea typeface="+mn-ea"/>
                <a:cs typeface="+mn-cs"/>
              </a:rPr>
              <a:t>Research &amp; Innovation Work to be done</a:t>
            </a:r>
            <a:endParaRPr kumimoji="0" lang="el-GR" sz="2800" b="1" i="0" u="none" strike="noStrike" kern="1200" cap="none" spc="0" normalizeH="0" baseline="0" noProof="0" dirty="0">
              <a:ln>
                <a:noFill/>
              </a:ln>
              <a:solidFill>
                <a:srgbClr val="4D4D4D"/>
              </a:solidFill>
              <a:effectLst/>
              <a:uLnTx/>
              <a:uFillTx/>
              <a:latin typeface="Arial"/>
              <a:ea typeface="+mn-ea"/>
              <a:cs typeface="+mn-cs"/>
            </a:endParaRPr>
          </a:p>
        </p:txBody>
      </p:sp>
      <p:sp>
        <p:nvSpPr>
          <p:cNvPr id="11" name="Rectangle 10"/>
          <p:cNvSpPr/>
          <p:nvPr/>
        </p:nvSpPr>
        <p:spPr>
          <a:xfrm>
            <a:off x="8671046" y="4577539"/>
            <a:ext cx="2735707" cy="7538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D4D4D"/>
                </a:solidFill>
                <a:effectLst/>
                <a:uLnTx/>
                <a:uFillTx/>
                <a:latin typeface="Arial"/>
                <a:ea typeface="+mn-ea"/>
                <a:cs typeface="+mn-cs"/>
              </a:rPr>
              <a:t>Consortium</a:t>
            </a:r>
            <a:endParaRPr kumimoji="0" lang="el-GR" sz="2800" b="1" i="0" u="none" strike="noStrike" kern="1200" cap="none" spc="0" normalizeH="0" baseline="0" noProof="0" dirty="0">
              <a:ln>
                <a:noFill/>
              </a:ln>
              <a:solidFill>
                <a:srgbClr val="4D4D4D"/>
              </a:solidFill>
              <a:effectLst/>
              <a:uLnTx/>
              <a:uFillTx/>
              <a:latin typeface="Arial"/>
              <a:ea typeface="+mn-ea"/>
              <a:cs typeface="+mn-cs"/>
            </a:endParaRPr>
          </a:p>
        </p:txBody>
      </p:sp>
      <p:sp>
        <p:nvSpPr>
          <p:cNvPr id="12" name="Left-Right Arrow 11"/>
          <p:cNvSpPr/>
          <p:nvPr/>
        </p:nvSpPr>
        <p:spPr>
          <a:xfrm>
            <a:off x="7656163" y="4726983"/>
            <a:ext cx="790413" cy="4616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p:cNvSpPr/>
          <p:nvPr/>
        </p:nvSpPr>
        <p:spPr>
          <a:xfrm>
            <a:off x="2557235" y="2851688"/>
            <a:ext cx="4788976" cy="55793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D4D4D"/>
                </a:solidFill>
                <a:effectLst/>
                <a:uLnTx/>
                <a:uFillTx/>
                <a:latin typeface="Arial"/>
                <a:ea typeface="+mn-ea"/>
                <a:cs typeface="+mn-cs"/>
              </a:rPr>
              <a:t>Outcomes …</a:t>
            </a:r>
            <a:r>
              <a:rPr kumimoji="0" lang="en-US" sz="2800" b="1" i="0" u="none" strike="noStrike" kern="1200" cap="none" spc="0" normalizeH="0" baseline="0" noProof="0" dirty="0">
                <a:ln>
                  <a:noFill/>
                </a:ln>
                <a:solidFill>
                  <a:srgbClr val="4D4D4D"/>
                </a:solidFill>
                <a:effectLst/>
                <a:uLnTx/>
                <a:uFillTx/>
                <a:latin typeface="Arial"/>
                <a:ea typeface="+mn-ea"/>
                <a:cs typeface="+mn-cs"/>
                <a:sym typeface="Wingdings" panose="05000000000000000000" pitchFamily="2" charset="2"/>
              </a:rPr>
              <a:t> Impact</a:t>
            </a:r>
            <a:endParaRPr kumimoji="0" lang="el-GR" sz="2800" b="1" i="0" u="none" strike="noStrike" kern="1200" cap="none" spc="0" normalizeH="0" baseline="0" noProof="0" dirty="0">
              <a:ln>
                <a:noFill/>
              </a:ln>
              <a:solidFill>
                <a:srgbClr val="4D4D4D"/>
              </a:solidFill>
              <a:effectLst/>
              <a:uLnTx/>
              <a:uFillTx/>
              <a:latin typeface="Arial"/>
              <a:ea typeface="+mn-ea"/>
              <a:cs typeface="+mn-cs"/>
            </a:endParaRPr>
          </a:p>
        </p:txBody>
      </p:sp>
      <p:sp>
        <p:nvSpPr>
          <p:cNvPr id="14" name="TextBox 13"/>
          <p:cNvSpPr txBox="1"/>
          <p:nvPr/>
        </p:nvSpPr>
        <p:spPr>
          <a:xfrm>
            <a:off x="403904" y="5958326"/>
            <a:ext cx="81400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Check Destination as additional /background information/policy context  (see Work </a:t>
            </a:r>
            <a:r>
              <a:rPr kumimoji="0" lang="en-US" sz="2000" b="1"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programme</a:t>
            </a:r>
            <a:r>
              <a:rPr kumimoji="0" lang="en-US" sz="2000" b="1"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l-GR" sz="20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636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631504" y="127565"/>
            <a:ext cx="9001000" cy="21936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rtl="0" eaLnBrk="0" fontAlgn="base" hangingPunct="0">
              <a:spcBef>
                <a:spcPct val="0"/>
              </a:spcBef>
              <a:spcAft>
                <a:spcPct val="0"/>
              </a:spcAft>
              <a:defRPr sz="3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578DA3"/>
                </a:solidFill>
                <a:effectLst/>
                <a:uLnTx/>
                <a:uFillTx/>
                <a:latin typeface="Arial"/>
                <a:ea typeface="+mj-ea"/>
                <a:cs typeface="+mj-cs"/>
              </a:rPr>
              <a:t>3.</a:t>
            </a:r>
            <a:r>
              <a:rPr kumimoji="0" lang="en-US" sz="3200" b="1" i="0" u="none" strike="noStrike" kern="1200" cap="none" spc="0" normalizeH="0" baseline="0" noProof="0" dirty="0">
                <a:ln>
                  <a:noFill/>
                </a:ln>
                <a:solidFill>
                  <a:srgbClr val="578DA3"/>
                </a:solidFill>
                <a:effectLst/>
                <a:uLnTx/>
                <a:uFillTx/>
                <a:latin typeface="Arial"/>
                <a:ea typeface="+mj-ea"/>
                <a:cs typeface="+mj-cs"/>
              </a:rPr>
              <a:t> How to deconstruct a call text</a:t>
            </a:r>
          </a:p>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578DA3"/>
                </a:solidFill>
                <a:effectLst/>
                <a:uLnTx/>
                <a:uFillTx/>
                <a:latin typeface="Arial"/>
                <a:ea typeface="+mj-ea"/>
                <a:cs typeface="+mj-cs"/>
              </a:rPr>
              <a:t>Group Work</a:t>
            </a:r>
          </a:p>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578DA3"/>
                </a:solidFill>
                <a:effectLst/>
                <a:uLnTx/>
                <a:uFillTx/>
                <a:latin typeface="Arial"/>
                <a:ea typeface="+mj-ea"/>
                <a:cs typeface="+mj-cs"/>
              </a:rPr>
              <a:t> </a:t>
            </a:r>
            <a:endParaRPr kumimoji="0" lang="en-GB" sz="3200" b="1" i="0" u="none" strike="noStrike" kern="0" cap="none" spc="0" normalizeH="0" baseline="0" noProof="0" dirty="0">
              <a:ln>
                <a:noFill/>
              </a:ln>
              <a:solidFill>
                <a:srgbClr val="578DA3"/>
              </a:solidFill>
              <a:effectLst/>
              <a:uLnTx/>
              <a:uFillTx/>
              <a:latin typeface="Arial"/>
              <a:ea typeface="+mj-ea"/>
              <a:cs typeface="+mj-cs"/>
            </a:endParaRPr>
          </a:p>
        </p:txBody>
      </p:sp>
      <p:sp>
        <p:nvSpPr>
          <p:cNvPr id="3" name="TextBox 2"/>
          <p:cNvSpPr txBox="1"/>
          <p:nvPr/>
        </p:nvSpPr>
        <p:spPr>
          <a:xfrm>
            <a:off x="759417" y="1898804"/>
            <a:ext cx="1064733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Times New Roman"/>
                <a:ea typeface="Calibri"/>
                <a:cs typeface="+mn-cs"/>
              </a:rPr>
              <a:t> </a:t>
            </a:r>
            <a:endParaRPr kumimoji="0" lang="el-GR" sz="1800" b="0" i="0" u="none" strike="noStrike" kern="1200" cap="none" spc="0" normalizeH="0" baseline="0" noProof="0" dirty="0">
              <a:ln>
                <a:noFill/>
              </a:ln>
              <a:solidFill>
                <a:srgbClr val="4D4D4D"/>
              </a:solidFill>
              <a:effectLst/>
              <a:uLnTx/>
              <a:uFillTx/>
              <a:latin typeface="Times New Roman"/>
              <a:ea typeface="Calibri"/>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US" sz="2800" b="1" i="0" u="none" strike="noStrike" kern="1200" cap="none" spc="0" normalizeH="0" baseline="0" noProof="0" dirty="0">
                <a:ln>
                  <a:noFill/>
                </a:ln>
                <a:solidFill>
                  <a:srgbClr val="4D4D4D"/>
                </a:solidFill>
                <a:effectLst/>
                <a:uLnTx/>
                <a:uFillTx/>
                <a:latin typeface="Times New Roman"/>
                <a:ea typeface="Calibri"/>
                <a:cs typeface="+mn-cs"/>
              </a:rPr>
              <a:t>Read carefully the </a:t>
            </a:r>
            <a:r>
              <a:rPr kumimoji="0" lang="en-US" sz="2800" b="1" i="1" u="none" strike="noStrike" kern="1200" cap="none" spc="0" normalizeH="0" baseline="0" noProof="0" dirty="0">
                <a:ln>
                  <a:noFill/>
                </a:ln>
                <a:solidFill>
                  <a:srgbClr val="4D4D4D"/>
                </a:solidFill>
                <a:effectLst/>
                <a:uLnTx/>
                <a:uFillTx/>
                <a:latin typeface="Times New Roman"/>
                <a:ea typeface="Calibri"/>
                <a:cs typeface="+mn-cs"/>
              </a:rPr>
              <a:t>Horizon Europe topic </a:t>
            </a:r>
            <a:r>
              <a:rPr kumimoji="0" lang="en-US" sz="2800" b="1" i="0" u="none" strike="noStrike" kern="1200" cap="none" spc="0" normalizeH="0" baseline="0" noProof="0" dirty="0">
                <a:ln>
                  <a:noFill/>
                </a:ln>
                <a:solidFill>
                  <a:srgbClr val="4D4D4D"/>
                </a:solidFill>
                <a:effectLst/>
                <a:uLnTx/>
                <a:uFillTx/>
                <a:latin typeface="Times New Roman"/>
                <a:ea typeface="Calibri"/>
                <a:cs typeface="+mn-cs"/>
              </a:rPr>
              <a:t>chosen as an example for the hands-on exercise;</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endParaRPr kumimoji="0" lang="el-GR" sz="2800" b="0" i="0" u="none" strike="noStrike" kern="1200" cap="none" spc="0" normalizeH="0" baseline="0" noProof="0" dirty="0">
              <a:ln>
                <a:noFill/>
              </a:ln>
              <a:solidFill>
                <a:srgbClr val="4D4D4D"/>
              </a:solidFill>
              <a:effectLst/>
              <a:uLnTx/>
              <a:uFillTx/>
              <a:latin typeface="Times New Roman"/>
              <a:ea typeface="Calibri"/>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US" sz="2800" b="1" i="0" u="none" strike="noStrike" kern="1200" cap="none" spc="0" normalizeH="0" baseline="0" noProof="0" dirty="0">
                <a:ln>
                  <a:noFill/>
                </a:ln>
                <a:solidFill>
                  <a:srgbClr val="4D4D4D"/>
                </a:solidFill>
                <a:effectLst/>
                <a:uLnTx/>
                <a:uFillTx/>
                <a:latin typeface="Times New Roman"/>
                <a:ea typeface="Calibri"/>
                <a:cs typeface="+mn-cs"/>
              </a:rPr>
              <a:t>Sort the information and highlight all words and sentences related to the </a:t>
            </a:r>
            <a:r>
              <a:rPr kumimoji="0" lang="en-US" sz="2800" b="1" i="0" u="none" strike="noStrike" kern="1200" cap="none" spc="0" normalizeH="0" baseline="0" noProof="0" dirty="0" err="1">
                <a:ln>
                  <a:noFill/>
                </a:ln>
                <a:solidFill>
                  <a:srgbClr val="4D4D4D"/>
                </a:solidFill>
                <a:effectLst/>
                <a:uLnTx/>
                <a:uFillTx/>
                <a:latin typeface="Times New Roman"/>
                <a:ea typeface="Calibri"/>
                <a:cs typeface="+mn-cs"/>
              </a:rPr>
              <a:t>colour</a:t>
            </a:r>
            <a:r>
              <a:rPr kumimoji="0" lang="en-US" sz="2800" b="1" i="0" u="none" strike="noStrike" kern="1200" cap="none" spc="0" normalizeH="0" baseline="0" noProof="0" dirty="0">
                <a:ln>
                  <a:noFill/>
                </a:ln>
                <a:solidFill>
                  <a:srgbClr val="4D4D4D"/>
                </a:solidFill>
                <a:effectLst/>
                <a:uLnTx/>
                <a:uFillTx/>
                <a:latin typeface="Times New Roman"/>
                <a:ea typeface="Calibri"/>
                <a:cs typeface="+mn-cs"/>
              </a:rPr>
              <a:t> code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800" b="0" i="0" u="none" strike="noStrike" kern="1200" cap="none" spc="0" normalizeH="0" baseline="0" noProof="0" dirty="0">
              <a:ln>
                <a:noFill/>
              </a:ln>
              <a:solidFill>
                <a:srgbClr val="4D4D4D"/>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Times New Roman"/>
                <a:ea typeface="Calibri"/>
                <a:cs typeface="+mn-cs"/>
              </a:rPr>
              <a:t> </a:t>
            </a:r>
            <a:endParaRPr kumimoji="0" lang="el-GR" sz="1800" b="0" i="0" u="none" strike="noStrike" kern="1200" cap="none" spc="0" normalizeH="0" baseline="0" noProof="0" dirty="0">
              <a:ln>
                <a:noFill/>
              </a:ln>
              <a:solidFill>
                <a:srgbClr val="4D4D4D"/>
              </a:solidFill>
              <a:effectLst/>
              <a:uLnTx/>
              <a:uFillTx/>
              <a:latin typeface="Times New Roman"/>
              <a:ea typeface="Calibri"/>
              <a:cs typeface="+mn-cs"/>
            </a:endParaRPr>
          </a:p>
        </p:txBody>
      </p:sp>
      <p:sp>
        <p:nvSpPr>
          <p:cNvPr id="8" name="Rechteck 7">
            <a:extLst>
              <a:ext uri="{FF2B5EF4-FFF2-40B4-BE49-F238E27FC236}">
                <a16:creationId xmlns:a16="http://schemas.microsoft.com/office/drawing/2014/main" id="{FA3CB4AE-4741-4110-82D7-07051AF3ABD6}"/>
              </a:ext>
            </a:extLst>
          </p:cNvPr>
          <p:cNvSpPr/>
          <p:nvPr/>
        </p:nvSpPr>
        <p:spPr>
          <a:xfrm>
            <a:off x="1010818" y="5395394"/>
            <a:ext cx="1025695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4D4D"/>
                </a:solidFill>
                <a:effectLst/>
                <a:highlight>
                  <a:srgbClr val="FFFF00"/>
                </a:highlight>
                <a:uLnTx/>
                <a:uFillTx/>
                <a:latin typeface="Times New Roman" panose="02020603050405020304" pitchFamily="18" charset="0"/>
                <a:ea typeface="Times New Roman" panose="02020603050405020304" pitchFamily="18" charset="0"/>
                <a:cs typeface="+mn-cs"/>
              </a:rPr>
              <a:t>Work (</a:t>
            </a:r>
            <a:r>
              <a:rPr kumimoji="0" lang="en-US" sz="1800" b="1" i="0" u="sng" strike="noStrike" kern="1200" cap="none" spc="0" normalizeH="0" baseline="0" noProof="0" dirty="0">
                <a:ln>
                  <a:noFill/>
                </a:ln>
                <a:solidFill>
                  <a:srgbClr val="4D4D4D"/>
                </a:solidFill>
                <a:effectLst/>
                <a:highlight>
                  <a:srgbClr val="FFFF00"/>
                </a:highlight>
                <a:uLnTx/>
                <a:uFillTx/>
                <a:latin typeface="Times New Roman" panose="02020603050405020304" pitchFamily="18" charset="0"/>
                <a:ea typeface="Times New Roman" panose="02020603050405020304" pitchFamily="18" charset="0"/>
                <a:cs typeface="+mn-cs"/>
              </a:rPr>
              <a:t>Underline</a:t>
            </a:r>
            <a:r>
              <a:rPr kumimoji="0" lang="en-US" sz="1800" b="1" i="0" u="none" strike="noStrike" kern="1200" cap="none" spc="0" normalizeH="0" baseline="0" noProof="0" dirty="0">
                <a:ln>
                  <a:noFill/>
                </a:ln>
                <a:solidFill>
                  <a:srgbClr val="4D4D4D"/>
                </a:solidFill>
                <a:effectLst/>
                <a:highlight>
                  <a:srgbClr val="FFFF00"/>
                </a:highlight>
                <a:uLnTx/>
                <a:uFillTx/>
                <a:latin typeface="Times New Roman" panose="02020603050405020304" pitchFamily="18" charset="0"/>
                <a:ea typeface="Times New Roman" panose="02020603050405020304" pitchFamily="18" charset="0"/>
                <a:cs typeface="+mn-cs"/>
              </a:rPr>
              <a:t>)                             </a:t>
            </a:r>
            <a:r>
              <a:rPr kumimoji="0" lang="en-US" sz="1800" b="1" i="0" u="none" strike="noStrike" kern="1200" cap="none" spc="0" normalizeH="0" baseline="0" noProof="0" dirty="0">
                <a:ln>
                  <a:noFill/>
                </a:ln>
                <a:solidFill>
                  <a:srgbClr val="4D4D4D"/>
                </a:solidFill>
                <a:effectLst/>
                <a:highlight>
                  <a:srgbClr val="00FF00"/>
                </a:highlight>
                <a:uLnTx/>
                <a:uFillTx/>
                <a:latin typeface="Times New Roman" panose="02020603050405020304" pitchFamily="18" charset="0"/>
                <a:ea typeface="Times New Roman" panose="02020603050405020304" pitchFamily="18" charset="0"/>
                <a:cs typeface="+mn-cs"/>
              </a:rPr>
              <a:t> Consortium (“C” in margin)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4D4D"/>
                </a:solidFill>
                <a:effectLst/>
                <a:highlight>
                  <a:srgbClr val="00FF00"/>
                </a:highligh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4D4D"/>
                </a:solidFill>
                <a:effectLst/>
                <a:highlight>
                  <a:srgbClr val="00FFFF"/>
                </a:highlight>
                <a:uLnTx/>
                <a:uFillTx/>
                <a:latin typeface="Times New Roman" panose="02020603050405020304" pitchFamily="18" charset="0"/>
                <a:ea typeface="Times New Roman" panose="02020603050405020304" pitchFamily="18" charset="0"/>
                <a:cs typeface="+mn-cs"/>
              </a:rPr>
              <a:t> Impact (“I” in margin; at second step/later)         </a:t>
            </a:r>
            <a:r>
              <a:rPr kumimoji="0" lang="en-US" sz="1800" b="1" i="0" u="none" strike="noStrike" kern="1200" cap="none" spc="0" normalizeH="0" baseline="0" noProof="0" dirty="0">
                <a:ln>
                  <a:noFill/>
                </a:ln>
                <a:solidFill>
                  <a:srgbClr val="4D4D4D"/>
                </a:solidFill>
                <a:effectLst/>
                <a:highlight>
                  <a:srgbClr val="FF0000"/>
                </a:highlight>
                <a:uLnTx/>
                <a:uFillTx/>
                <a:latin typeface="Times New Roman" panose="02020603050405020304" pitchFamily="18" charset="0"/>
                <a:ea typeface="Times New Roman" panose="02020603050405020304" pitchFamily="18" charset="0"/>
                <a:cs typeface="+mn-cs"/>
              </a:rPr>
              <a:t>Budget (Circle </a:t>
            </a:r>
            <a:r>
              <a:rPr lang="en-US" b="1" dirty="0">
                <a:solidFill>
                  <a:srgbClr val="4D4D4D"/>
                </a:solidFill>
                <a:highlight>
                  <a:srgbClr val="FF0000"/>
                </a:highlight>
                <a:latin typeface="Times New Roman" panose="02020603050405020304" pitchFamily="18" charset="0"/>
                <a:ea typeface="Times New Roman" panose="02020603050405020304" pitchFamily="18" charset="0"/>
              </a:rPr>
              <a:t>any relative info)</a:t>
            </a:r>
            <a:r>
              <a:rPr kumimoji="0" lang="en-US" sz="1800" b="1" i="0" u="none" strike="noStrike" kern="1200" cap="none" spc="0" normalizeH="0" baseline="0" noProof="0" dirty="0">
                <a:ln>
                  <a:noFill/>
                </a:ln>
                <a:solidFill>
                  <a:srgbClr val="4D4D4D"/>
                </a:solidFill>
                <a:effectLst/>
                <a:highlight>
                  <a:srgbClr val="FF0000"/>
                </a:highlight>
                <a:uLnTx/>
                <a:uFillTx/>
                <a:latin typeface="Times New Roman" panose="02020603050405020304" pitchFamily="18" charset="0"/>
                <a:ea typeface="Times New Roman" panose="02020603050405020304" pitchFamily="18" charset="0"/>
                <a:cs typeface="+mn-cs"/>
              </a:rPr>
              <a:t> </a:t>
            </a:r>
            <a:endParaRPr kumimoji="0" lang="de-DE"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48598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59245C-5BD0-C543-A096-9C51C1AB3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620" y="0"/>
            <a:ext cx="5222759" cy="6858000"/>
          </a:xfrm>
          <a:prstGeom prst="rect">
            <a:avLst/>
          </a:prstGeom>
        </p:spPr>
      </p:pic>
    </p:spTree>
    <p:extLst>
      <p:ext uri="{BB962C8B-B14F-4D97-AF65-F5344CB8AC3E}">
        <p14:creationId xmlns:p14="http://schemas.microsoft.com/office/powerpoint/2010/main" val="194787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600E71-485F-04E4-FF88-DDDCA4972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230" y="0"/>
            <a:ext cx="5145539" cy="6858000"/>
          </a:xfrm>
          <a:prstGeom prst="rect">
            <a:avLst/>
          </a:prstGeom>
        </p:spPr>
      </p:pic>
    </p:spTree>
    <p:extLst>
      <p:ext uri="{BB962C8B-B14F-4D97-AF65-F5344CB8AC3E}">
        <p14:creationId xmlns:p14="http://schemas.microsoft.com/office/powerpoint/2010/main" val="268858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8319-E9B6-BFC1-E5F9-ECA67F1B8F63}"/>
              </a:ext>
            </a:extLst>
          </p:cNvPr>
          <p:cNvSpPr>
            <a:spLocks noGrp="1"/>
          </p:cNvSpPr>
          <p:nvPr>
            <p:ph type="ctrTitle"/>
          </p:nvPr>
        </p:nvSpPr>
        <p:spPr/>
        <p:txBody>
          <a:bodyPr/>
          <a:lstStyle/>
          <a:p>
            <a:r>
              <a:rPr lang="de-AT" dirty="0"/>
              <a:t>Group WORK – DECODING CALLS</a:t>
            </a:r>
          </a:p>
        </p:txBody>
      </p:sp>
      <p:sp>
        <p:nvSpPr>
          <p:cNvPr id="3" name="Subtitle 2">
            <a:extLst>
              <a:ext uri="{FF2B5EF4-FFF2-40B4-BE49-F238E27FC236}">
                <a16:creationId xmlns:a16="http://schemas.microsoft.com/office/drawing/2014/main" id="{57952728-14C3-25DD-FC44-A29DBF04D415}"/>
              </a:ext>
            </a:extLst>
          </p:cNvPr>
          <p:cNvSpPr>
            <a:spLocks noGrp="1"/>
          </p:cNvSpPr>
          <p:nvPr>
            <p:ph type="subTitle" idx="1"/>
          </p:nvPr>
        </p:nvSpPr>
        <p:spPr/>
        <p:txBody>
          <a:bodyPr/>
          <a:lstStyle/>
          <a:p>
            <a:endParaRPr lang="de-AT"/>
          </a:p>
        </p:txBody>
      </p:sp>
    </p:spTree>
    <p:extLst>
      <p:ext uri="{BB962C8B-B14F-4D97-AF65-F5344CB8AC3E}">
        <p14:creationId xmlns:p14="http://schemas.microsoft.com/office/powerpoint/2010/main" val="102183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1. </a:t>
            </a:r>
            <a:r>
              <a:rPr lang="fr-FR" dirty="0" err="1"/>
              <a:t>Finding</a:t>
            </a:r>
            <a:r>
              <a:rPr lang="fr-FR" dirty="0"/>
              <a:t>, </a:t>
            </a:r>
            <a:r>
              <a:rPr lang="fr-FR" dirty="0" err="1"/>
              <a:t>understanding</a:t>
            </a:r>
            <a:r>
              <a:rPr lang="fr-FR" dirty="0"/>
              <a:t> and </a:t>
            </a:r>
            <a:r>
              <a:rPr lang="fr-FR" dirty="0" err="1"/>
              <a:t>analysing</a:t>
            </a:r>
            <a:r>
              <a:rPr lang="fr-FR" dirty="0"/>
              <a:t> a call</a:t>
            </a:r>
            <a:br>
              <a:rPr lang="fr-FR" dirty="0"/>
            </a:br>
            <a:r>
              <a:rPr lang="fr-FR" sz="1800" dirty="0">
                <a:hlinkClick r:id="rId3"/>
              </a:rPr>
              <a:t>https://ec.europa.eu/info/funding-tenders/opportunities/portal/screen/programmes/horizon</a:t>
            </a:r>
            <a:r>
              <a:rPr lang="fr-FR" sz="1800" dirty="0"/>
              <a:t> </a:t>
            </a:r>
            <a:br>
              <a:rPr lang="fr-FR" sz="1800" dirty="0"/>
            </a:br>
            <a:r>
              <a:rPr lang="fr-FR" sz="1800" dirty="0">
                <a:hlinkClick r:id="rId4"/>
              </a:rPr>
              <a:t>https://ec.europa.eu/info/funding-tenders/opportunities/portal/screen/opportunities/topic-search</a:t>
            </a:r>
            <a:r>
              <a:rPr lang="fr-FR" sz="1800" dirty="0"/>
              <a:t> </a:t>
            </a:r>
            <a:endParaRPr lang="de-AT" dirty="0"/>
          </a:p>
        </p:txBody>
      </p:sp>
      <p:pic>
        <p:nvPicPr>
          <p:cNvPr id="5" name="Grafik 4"/>
          <p:cNvPicPr>
            <a:picLocks noChangeAspect="1"/>
          </p:cNvPicPr>
          <p:nvPr/>
        </p:nvPicPr>
        <p:blipFill>
          <a:blip r:embed="rId5"/>
          <a:stretch>
            <a:fillRect/>
          </a:stretch>
        </p:blipFill>
        <p:spPr>
          <a:xfrm>
            <a:off x="1926334" y="1669000"/>
            <a:ext cx="8704382" cy="5440239"/>
          </a:xfrm>
          <a:prstGeom prst="rect">
            <a:avLst/>
          </a:prstGeom>
        </p:spPr>
      </p:pic>
    </p:spTree>
    <p:extLst>
      <p:ext uri="{BB962C8B-B14F-4D97-AF65-F5344CB8AC3E}">
        <p14:creationId xmlns:p14="http://schemas.microsoft.com/office/powerpoint/2010/main" val="404454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a:p>
        </p:txBody>
      </p:sp>
      <p:sp>
        <p:nvSpPr>
          <p:cNvPr id="5" name="Titel 1"/>
          <p:cNvSpPr>
            <a:spLocks noGrp="1"/>
          </p:cNvSpPr>
          <p:nvPr>
            <p:ph type="title"/>
          </p:nvPr>
        </p:nvSpPr>
        <p:spPr>
          <a:xfrm>
            <a:off x="838200" y="468000"/>
            <a:ext cx="10515600" cy="600164"/>
          </a:xfrm>
        </p:spPr>
        <p:txBody>
          <a:bodyPr/>
          <a:lstStyle/>
          <a:p>
            <a:r>
              <a:rPr lang="fr-FR" dirty="0"/>
              <a:t>Call </a:t>
            </a:r>
            <a:r>
              <a:rPr lang="fr-FR" dirty="0" err="1"/>
              <a:t>example</a:t>
            </a:r>
            <a:br>
              <a:rPr lang="en-GB" kern="0" dirty="0"/>
            </a:br>
            <a:endParaRPr lang="de-AT" dirty="0"/>
          </a:p>
        </p:txBody>
      </p:sp>
      <p:pic>
        <p:nvPicPr>
          <p:cNvPr id="6" name="Grafi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7138" y="2180493"/>
            <a:ext cx="9917724" cy="2723103"/>
          </a:xfrm>
          <a:prstGeom prst="rect">
            <a:avLst/>
          </a:prstGeom>
        </p:spPr>
      </p:pic>
    </p:spTree>
    <p:extLst>
      <p:ext uri="{BB962C8B-B14F-4D97-AF65-F5344CB8AC3E}">
        <p14:creationId xmlns:p14="http://schemas.microsoft.com/office/powerpoint/2010/main" val="184266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942" y="313151"/>
            <a:ext cx="10515600" cy="600164"/>
          </a:xfrm>
        </p:spPr>
        <p:txBody>
          <a:bodyPr/>
          <a:lstStyle/>
          <a:p>
            <a:r>
              <a:rPr lang="de-DE" dirty="0" err="1"/>
              <a:t>Glossary</a:t>
            </a:r>
            <a:endParaRPr lang="de-AT" dirty="0"/>
          </a:p>
        </p:txBody>
      </p:sp>
      <p:graphicFrame>
        <p:nvGraphicFramePr>
          <p:cNvPr id="4" name="Tabelle 3"/>
          <p:cNvGraphicFramePr>
            <a:graphicFrameLocks noGrp="1"/>
          </p:cNvGraphicFramePr>
          <p:nvPr/>
        </p:nvGraphicFramePr>
        <p:xfrm>
          <a:off x="651353" y="1193271"/>
          <a:ext cx="10796357" cy="4942916"/>
        </p:xfrm>
        <a:graphic>
          <a:graphicData uri="http://schemas.openxmlformats.org/drawingml/2006/table">
            <a:tbl>
              <a:tblPr bandRow="1">
                <a:tableStyleId>{93296810-A885-4BE3-A3E7-6D5BEEA58F35}</a:tableStyleId>
              </a:tblPr>
              <a:tblGrid>
                <a:gridCol w="1751337">
                  <a:extLst>
                    <a:ext uri="{9D8B030D-6E8A-4147-A177-3AD203B41FA5}">
                      <a16:colId xmlns:a16="http://schemas.microsoft.com/office/drawing/2014/main" val="2588514756"/>
                    </a:ext>
                  </a:extLst>
                </a:gridCol>
                <a:gridCol w="9045020">
                  <a:extLst>
                    <a:ext uri="{9D8B030D-6E8A-4147-A177-3AD203B41FA5}">
                      <a16:colId xmlns:a16="http://schemas.microsoft.com/office/drawing/2014/main" val="741697380"/>
                    </a:ext>
                  </a:extLst>
                </a:gridCol>
              </a:tblGrid>
              <a:tr h="1593022">
                <a:tc>
                  <a:txBody>
                    <a:bodyPr/>
                    <a:lstStyle/>
                    <a:p>
                      <a:pPr algn="ctr">
                        <a:lnSpc>
                          <a:spcPct val="107000"/>
                        </a:lnSpc>
                        <a:spcAft>
                          <a:spcPts val="0"/>
                        </a:spcAft>
                      </a:pPr>
                      <a:r>
                        <a:rPr lang="de-AT" sz="1600" b="1" dirty="0">
                          <a:effectLst/>
                        </a:rPr>
                        <a:t>CRITICAL RISK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A critical risk is a plausible event or issue that could have a high adverse impact on the ability of the project to achieve its objectives. Level of likelihood to occur (Low/medium/high): The likelihood is the estimated probability that the risk will </a:t>
                      </a:r>
                      <a:r>
                        <a:rPr lang="en-US" sz="1600" dirty="0" err="1">
                          <a:effectLst/>
                        </a:rPr>
                        <a:t>materialise</a:t>
                      </a:r>
                      <a:r>
                        <a:rPr lang="en-US" sz="1600" dirty="0">
                          <a:effectLst/>
                        </a:rPr>
                        <a:t> even after taking account of the mitigating measures put in place. </a:t>
                      </a:r>
                      <a:endParaRPr lang="de-AT" sz="1600" dirty="0">
                        <a:effectLst/>
                      </a:endParaRPr>
                    </a:p>
                    <a:p>
                      <a:pPr>
                        <a:lnSpc>
                          <a:spcPct val="150000"/>
                        </a:lnSpc>
                        <a:spcAft>
                          <a:spcPts val="0"/>
                        </a:spcAft>
                      </a:pPr>
                      <a:r>
                        <a:rPr lang="en-GB" sz="1600" dirty="0">
                          <a:effectLst/>
                        </a:rPr>
                        <a:t>Level of severity (Low/medium/high): The relative seriousness of the risk and the significance of its effect.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34109583"/>
                  </a:ext>
                </a:extLst>
              </a:tr>
              <a:tr h="1194767">
                <a:tc>
                  <a:txBody>
                    <a:bodyPr/>
                    <a:lstStyle/>
                    <a:p>
                      <a:pPr algn="ctr">
                        <a:lnSpc>
                          <a:spcPct val="107000"/>
                        </a:lnSpc>
                        <a:spcAft>
                          <a:spcPts val="0"/>
                        </a:spcAft>
                      </a:pPr>
                      <a:r>
                        <a:rPr lang="de-AT" sz="1600" b="1" dirty="0">
                          <a:effectLst/>
                        </a:rPr>
                        <a:t>DELIVERABLE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A report that is sent to the Commission or Agency providing information to ensure effective monitoring of the project. There are different types of deliverables (e.g. a report on specific activities or results, data management plans, ethics or security requirements).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50370711"/>
                  </a:ext>
                </a:extLst>
              </a:tr>
              <a:tr h="1593022">
                <a:tc>
                  <a:txBody>
                    <a:bodyPr/>
                    <a:lstStyle/>
                    <a:p>
                      <a:pPr algn="ctr">
                        <a:lnSpc>
                          <a:spcPct val="107000"/>
                        </a:lnSpc>
                        <a:spcAft>
                          <a:spcPts val="0"/>
                        </a:spcAft>
                      </a:pPr>
                      <a:r>
                        <a:rPr lang="de-AT" sz="1600" b="1" dirty="0">
                          <a:effectLst/>
                        </a:rPr>
                        <a:t>IMPACTS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Wider long term effects on society (including the environment), the economy and science, enabled by the outcomes of R&amp;I investments (long term). It refers to the specific contribution of the project to the work </a:t>
                      </a:r>
                      <a:r>
                        <a:rPr lang="en-US" sz="1600" dirty="0" err="1">
                          <a:effectLst/>
                        </a:rPr>
                        <a:t>programme</a:t>
                      </a:r>
                      <a:r>
                        <a:rPr lang="en-US" sz="1600" dirty="0">
                          <a:effectLst/>
                        </a:rPr>
                        <a:t> expected impacts described in the destination. Impacts generally occur some time after the end of the project.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11213873"/>
                  </a:ext>
                </a:extLst>
              </a:tr>
            </a:tbl>
          </a:graphicData>
        </a:graphic>
      </p:graphicFrame>
    </p:spTree>
    <p:extLst>
      <p:ext uri="{BB962C8B-B14F-4D97-AF65-F5344CB8AC3E}">
        <p14:creationId xmlns:p14="http://schemas.microsoft.com/office/powerpoint/2010/main" val="294104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307" y="263047"/>
            <a:ext cx="10515600" cy="600164"/>
          </a:xfrm>
        </p:spPr>
        <p:txBody>
          <a:bodyPr/>
          <a:lstStyle/>
          <a:p>
            <a:r>
              <a:rPr lang="de-DE" dirty="0" err="1"/>
              <a:t>Glossary</a:t>
            </a:r>
            <a:endParaRPr lang="de-AT" dirty="0"/>
          </a:p>
        </p:txBody>
      </p:sp>
      <p:graphicFrame>
        <p:nvGraphicFramePr>
          <p:cNvPr id="4" name="Tabelle 3"/>
          <p:cNvGraphicFramePr>
            <a:graphicFrameLocks noGrp="1"/>
          </p:cNvGraphicFramePr>
          <p:nvPr/>
        </p:nvGraphicFramePr>
        <p:xfrm>
          <a:off x="649998" y="930225"/>
          <a:ext cx="10158884" cy="5733861"/>
        </p:xfrm>
        <a:graphic>
          <a:graphicData uri="http://schemas.openxmlformats.org/drawingml/2006/table">
            <a:tbl>
              <a:tblPr bandRow="1">
                <a:tableStyleId>{93296810-A885-4BE3-A3E7-6D5BEEA58F35}</a:tableStyleId>
              </a:tblPr>
              <a:tblGrid>
                <a:gridCol w="1647929">
                  <a:extLst>
                    <a:ext uri="{9D8B030D-6E8A-4147-A177-3AD203B41FA5}">
                      <a16:colId xmlns:a16="http://schemas.microsoft.com/office/drawing/2014/main" val="2588514756"/>
                    </a:ext>
                  </a:extLst>
                </a:gridCol>
                <a:gridCol w="8510955">
                  <a:extLst>
                    <a:ext uri="{9D8B030D-6E8A-4147-A177-3AD203B41FA5}">
                      <a16:colId xmlns:a16="http://schemas.microsoft.com/office/drawing/2014/main" val="741697380"/>
                    </a:ext>
                  </a:extLst>
                </a:gridCol>
              </a:tblGrid>
              <a:tr h="713414">
                <a:tc>
                  <a:txBody>
                    <a:bodyPr/>
                    <a:lstStyle/>
                    <a:p>
                      <a:pPr algn="ctr">
                        <a:lnSpc>
                          <a:spcPct val="107000"/>
                        </a:lnSpc>
                        <a:spcAft>
                          <a:spcPts val="0"/>
                        </a:spcAft>
                      </a:pPr>
                      <a:r>
                        <a:rPr lang="de-AT" sz="1600" b="1" dirty="0">
                          <a:effectLst/>
                        </a:rPr>
                        <a:t>MILESTONE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Control points in the project that help to chart progress. Milestones may correspond to the achievement of a key result, allowing the next phase of the work to begin. They may also be needed at intermediary points so that, if problems have arisen, corrective measures can be taken. A milestone may be a critical decision point in the project where, for example, the consortium must decide which of several technologies to adopt for further development. The achievement of a milestone should be verifiable.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4219635"/>
                  </a:ext>
                </a:extLst>
              </a:tr>
              <a:tr h="535061">
                <a:tc>
                  <a:txBody>
                    <a:bodyPr/>
                    <a:lstStyle/>
                    <a:p>
                      <a:pPr algn="ctr">
                        <a:lnSpc>
                          <a:spcPct val="107000"/>
                        </a:lnSpc>
                        <a:spcAft>
                          <a:spcPts val="0"/>
                        </a:spcAft>
                      </a:pPr>
                      <a:r>
                        <a:rPr lang="de-AT" sz="1600" b="1" dirty="0">
                          <a:effectLst/>
                        </a:rPr>
                        <a:t>OBJECTIVES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The goals of the work performed within the project, in terms of its research and innovation content. This will be translated into the project’s results. These may range from tackling specific research questions, demonstrating the feasibility of an innovation, sharing knowledge among stakeholders on specific issues. The nature of the objectives will depend on the type of action, and the scope of the topic.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3446837"/>
                  </a:ext>
                </a:extLst>
              </a:tr>
              <a:tr h="535061">
                <a:tc>
                  <a:txBody>
                    <a:bodyPr/>
                    <a:lstStyle/>
                    <a:p>
                      <a:pPr>
                        <a:lnSpc>
                          <a:spcPct val="150000"/>
                        </a:lnSpc>
                        <a:spcAft>
                          <a:spcPts val="0"/>
                        </a:spcAft>
                      </a:pPr>
                      <a:r>
                        <a:rPr lang="de-AT" sz="1600" b="1" dirty="0">
                          <a:effectLst/>
                        </a:rPr>
                        <a:t>OUTCOMES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US" sz="1600" dirty="0">
                          <a:effectLst/>
                        </a:rPr>
                        <a:t>The expected effects, over the medium term, of projects supported under a given topic. The results of a project should contribute to these outcomes, fostered in particular by the dissemination and exploitation measures. This may include the uptake, diffusion, deployment, and/or use of the project’s results by direct target groups. Outcomes generally occur during or shortly after the end of the project.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3708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466397" y="1024086"/>
          <a:ext cx="11071587" cy="5819426"/>
        </p:xfrm>
        <a:graphic>
          <a:graphicData uri="http://schemas.openxmlformats.org/drawingml/2006/table">
            <a:tbl>
              <a:tblPr bandRow="1">
                <a:tableStyleId>{93296810-A885-4BE3-A3E7-6D5BEEA58F35}</a:tableStyleId>
              </a:tblPr>
              <a:tblGrid>
                <a:gridCol w="1897443">
                  <a:extLst>
                    <a:ext uri="{9D8B030D-6E8A-4147-A177-3AD203B41FA5}">
                      <a16:colId xmlns:a16="http://schemas.microsoft.com/office/drawing/2014/main" val="2272241041"/>
                    </a:ext>
                  </a:extLst>
                </a:gridCol>
                <a:gridCol w="9174144">
                  <a:extLst>
                    <a:ext uri="{9D8B030D-6E8A-4147-A177-3AD203B41FA5}">
                      <a16:colId xmlns:a16="http://schemas.microsoft.com/office/drawing/2014/main" val="910483978"/>
                    </a:ext>
                  </a:extLst>
                </a:gridCol>
              </a:tblGrid>
              <a:tr h="642077">
                <a:tc>
                  <a:txBody>
                    <a:bodyPr/>
                    <a:lstStyle/>
                    <a:p>
                      <a:pPr>
                        <a:lnSpc>
                          <a:spcPct val="150000"/>
                        </a:lnSpc>
                        <a:spcAft>
                          <a:spcPts val="0"/>
                        </a:spcAft>
                      </a:pPr>
                      <a:r>
                        <a:rPr lang="de-AT" sz="1600" b="1" dirty="0">
                          <a:effectLst/>
                        </a:rPr>
                        <a:t>PATHWAY TO IMPACT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US" sz="1600" dirty="0">
                          <a:effectLst/>
                        </a:rPr>
                        <a:t>Logical steps towards the achievement of the expected impacts of the project over time, in particular beyond the duration of a project. A pathway begins with the projects’ results, to their dissemination, exploitation and communication, contributing to the expected outcomes in the work </a:t>
                      </a:r>
                      <a:r>
                        <a:rPr lang="en-US" sz="1600" dirty="0" err="1">
                          <a:effectLst/>
                        </a:rPr>
                        <a:t>programme</a:t>
                      </a:r>
                      <a:r>
                        <a:rPr lang="en-US" sz="1600" dirty="0">
                          <a:effectLst/>
                        </a:rPr>
                        <a:t> topic, and ultimately to the wider scientific, economic and societal impacts of the work </a:t>
                      </a:r>
                      <a:r>
                        <a:rPr lang="en-US" sz="1600" dirty="0" err="1">
                          <a:effectLst/>
                        </a:rPr>
                        <a:t>programme</a:t>
                      </a:r>
                      <a:r>
                        <a:rPr lang="en-US" sz="1600" dirty="0">
                          <a:effectLst/>
                        </a:rPr>
                        <a:t> destination.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1467132641"/>
                  </a:ext>
                </a:extLst>
              </a:tr>
              <a:tr h="817085">
                <a:tc>
                  <a:txBody>
                    <a:bodyPr/>
                    <a:lstStyle/>
                    <a:p>
                      <a:pPr>
                        <a:lnSpc>
                          <a:spcPct val="150000"/>
                        </a:lnSpc>
                        <a:spcAft>
                          <a:spcPts val="0"/>
                        </a:spcAft>
                      </a:pPr>
                      <a:r>
                        <a:rPr lang="de-AT" sz="1600" b="1" dirty="0">
                          <a:effectLst/>
                        </a:rPr>
                        <a:t>RESEARCH OUTPUT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GB" sz="1600" dirty="0">
                          <a:effectLst/>
                        </a:rPr>
                        <a:t>Results generated by the action to which access can be given in the form of scientific publications, data or other engineered outcomes and processes such as software, algorithms, </a:t>
                      </a:r>
                      <a:endParaRPr lang="de-AT" sz="1600" dirty="0">
                        <a:effectLst/>
                      </a:endParaRPr>
                    </a:p>
                    <a:p>
                      <a:pPr>
                        <a:lnSpc>
                          <a:spcPct val="150000"/>
                        </a:lnSpc>
                        <a:spcAft>
                          <a:spcPts val="0"/>
                        </a:spcAft>
                      </a:pPr>
                      <a:r>
                        <a:rPr lang="en-GB" sz="1600" dirty="0">
                          <a:effectLst/>
                        </a:rPr>
                        <a: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3900149150"/>
                  </a:ext>
                </a:extLst>
              </a:tr>
              <a:tr h="963115">
                <a:tc>
                  <a:txBody>
                    <a:bodyPr/>
                    <a:lstStyle/>
                    <a:p>
                      <a:pPr>
                        <a:lnSpc>
                          <a:spcPct val="150000"/>
                        </a:lnSpc>
                        <a:spcAft>
                          <a:spcPts val="0"/>
                        </a:spcAft>
                      </a:pPr>
                      <a:r>
                        <a:rPr lang="de-AT" sz="1600" b="1" dirty="0">
                          <a:effectLst/>
                        </a:rPr>
                        <a:t>RESULTS </a:t>
                      </a:r>
                    </a:p>
                    <a:p>
                      <a:pPr>
                        <a:lnSpc>
                          <a:spcPct val="150000"/>
                        </a:lnSpc>
                        <a:spcAft>
                          <a:spcPts val="0"/>
                        </a:spcAft>
                      </a:pPr>
                      <a:r>
                        <a:rPr lang="de-AT" sz="1600" b="1" dirty="0">
                          <a:effectLst/>
                        </a:rPr>
                        <a:t> </a:t>
                      </a:r>
                      <a:endParaRPr lang="de-A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GB" sz="1600" dirty="0">
                          <a:effectLst/>
                        </a:rPr>
                        <a:t>What is generated during the project implementation. This may include, for example, know-how, innovative solutions, algorithms, proof of feasibility, new business models, policy recommendations, guidelines, prototypes, demonstrators, databases and datasets, trained researchers, new infrastructures, networks, etc. Most project results (inventions, scientific works, etc.) are ‘Intellectual Property’, which may, if appropriate, be protected by formal ‘Intellectual Property Rights’. </a:t>
                      </a:r>
                      <a:endParaRPr lang="de-AT" sz="1600" dirty="0">
                        <a:effectLst/>
                      </a:endParaRPr>
                    </a:p>
                    <a:p>
                      <a:pPr>
                        <a:lnSpc>
                          <a:spcPct val="150000"/>
                        </a:lnSpc>
                        <a:spcAft>
                          <a:spcPts val="0"/>
                        </a:spcAft>
                      </a:pPr>
                      <a:r>
                        <a:rPr lang="en-GB" sz="1600" dirty="0">
                          <a:effectLst/>
                        </a:rPr>
                        <a:t> </a:t>
                      </a:r>
                      <a:endParaRPr lang="de-A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2001573357"/>
                  </a:ext>
                </a:extLst>
              </a:tr>
              <a:tr h="817085">
                <a:tc>
                  <a:txBody>
                    <a:bodyPr/>
                    <a:lstStyle/>
                    <a:p>
                      <a:pPr>
                        <a:lnSpc>
                          <a:spcPct val="150000"/>
                        </a:lnSpc>
                        <a:spcAft>
                          <a:spcPts val="0"/>
                        </a:spcAft>
                      </a:pPr>
                      <a:r>
                        <a:rPr lang="de-AT" sz="1600" b="1" kern="1200" dirty="0">
                          <a:solidFill>
                            <a:schemeClr val="dk1"/>
                          </a:solidFill>
                          <a:effectLst/>
                          <a:latin typeface="+mn-lt"/>
                          <a:ea typeface="+mn-ea"/>
                          <a:cs typeface="+mn-cs"/>
                        </a:rPr>
                        <a:t>TRL</a:t>
                      </a:r>
                    </a:p>
                  </a:txBody>
                  <a:tcPr marL="39775" marR="39775"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de-AT" sz="1600" b="1" dirty="0">
                          <a:effectLst/>
                        </a:rPr>
                        <a:t>TECHNOLOGY READINESS LEVEL  - </a:t>
                      </a:r>
                      <a:r>
                        <a:rPr lang="en-GB" sz="1600" dirty="0">
                          <a:effectLst/>
                        </a:rPr>
                        <a:t>See annex B</a:t>
                      </a:r>
                      <a:endParaRPr lang="de-A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tc>
                <a:extLst>
                  <a:ext uri="{0D108BD9-81ED-4DB2-BD59-A6C34878D82A}">
                    <a16:rowId xmlns:a16="http://schemas.microsoft.com/office/drawing/2014/main" val="875597746"/>
                  </a:ext>
                </a:extLst>
              </a:tr>
            </a:tbl>
          </a:graphicData>
        </a:graphic>
      </p:graphicFrame>
      <p:sp>
        <p:nvSpPr>
          <p:cNvPr id="3" name="Titel 1"/>
          <p:cNvSpPr>
            <a:spLocks noGrp="1"/>
          </p:cNvSpPr>
          <p:nvPr>
            <p:ph type="title"/>
          </p:nvPr>
        </p:nvSpPr>
        <p:spPr>
          <a:xfrm>
            <a:off x="388307" y="263047"/>
            <a:ext cx="10515600" cy="600164"/>
          </a:xfrm>
        </p:spPr>
        <p:txBody>
          <a:bodyPr/>
          <a:lstStyle/>
          <a:p>
            <a:r>
              <a:rPr lang="de-DE" dirty="0" err="1"/>
              <a:t>Glossary</a:t>
            </a:r>
            <a:endParaRPr lang="de-AT" dirty="0"/>
          </a:p>
        </p:txBody>
      </p:sp>
    </p:spTree>
    <p:extLst>
      <p:ext uri="{BB962C8B-B14F-4D97-AF65-F5344CB8AC3E}">
        <p14:creationId xmlns:p14="http://schemas.microsoft.com/office/powerpoint/2010/main" val="264758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International cooperation in Horizon Europe Work Programme 2021-2022</a:t>
            </a:r>
          </a:p>
        </p:txBody>
      </p:sp>
      <p:sp>
        <p:nvSpPr>
          <p:cNvPr id="14" name="Titolo 1"/>
          <p:cNvSpPr txBox="1">
            <a:spLocks/>
          </p:cNvSpPr>
          <p:nvPr/>
        </p:nvSpPr>
        <p:spPr bwMode="auto">
          <a:xfrm>
            <a:off x="563526" y="367570"/>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931680"/>
                </a:solidFill>
                <a:effectLst/>
                <a:uLnTx/>
                <a:uFillTx/>
                <a:latin typeface="Arial"/>
                <a:ea typeface="+mj-ea"/>
                <a:cs typeface="+mj-cs"/>
              </a:rPr>
              <a:t>Funding &amp; Tenders Portal (FTP) – How to find a call? (I)</a:t>
            </a:r>
          </a:p>
        </p:txBody>
      </p:sp>
      <p:sp>
        <p:nvSpPr>
          <p:cNvPr id="19" name="Rechteck 18"/>
          <p:cNvSpPr/>
          <p:nvPr/>
        </p:nvSpPr>
        <p:spPr>
          <a:xfrm>
            <a:off x="563526" y="6488668"/>
            <a:ext cx="115115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srgbClr val="4D4D4D"/>
                </a:solidFill>
                <a:effectLst/>
                <a:uLnTx/>
                <a:uFillTx/>
                <a:latin typeface="Arial"/>
                <a:ea typeface="+mn-ea"/>
                <a:cs typeface="+mn-cs"/>
                <a:hlinkClick r:id="rId2"/>
              </a:rPr>
              <a:t>https://ec.europa.eu/info/funding-tenders/opportunities/portal/screen/opportunities/topic-search</a:t>
            </a:r>
            <a:endParaRPr kumimoji="0" lang="de-AT" sz="1800" b="0" i="0" u="none" strike="noStrike" kern="1200" cap="none" spc="0" normalizeH="0" baseline="0" noProof="0" dirty="0">
              <a:ln>
                <a:noFill/>
              </a:ln>
              <a:solidFill>
                <a:srgbClr val="4D4D4D"/>
              </a:solidFill>
              <a:effectLst/>
              <a:uLnTx/>
              <a:uFillTx/>
              <a:latin typeface="Arial"/>
              <a:ea typeface="+mn-ea"/>
              <a:cs typeface="+mn-cs"/>
            </a:endParaRPr>
          </a:p>
        </p:txBody>
      </p:sp>
      <p:pic>
        <p:nvPicPr>
          <p:cNvPr id="7" name="Grafik 6"/>
          <p:cNvPicPr>
            <a:picLocks noChangeAspect="1"/>
          </p:cNvPicPr>
          <p:nvPr/>
        </p:nvPicPr>
        <p:blipFill>
          <a:blip r:embed="rId3"/>
          <a:stretch>
            <a:fillRect/>
          </a:stretch>
        </p:blipFill>
        <p:spPr>
          <a:xfrm>
            <a:off x="2696261" y="965090"/>
            <a:ext cx="8564545" cy="5352841"/>
          </a:xfrm>
          <a:prstGeom prst="rect">
            <a:avLst/>
          </a:prstGeom>
        </p:spPr>
      </p:pic>
      <p:sp>
        <p:nvSpPr>
          <p:cNvPr id="3" name="Textfeld 2"/>
          <p:cNvSpPr txBox="1"/>
          <p:nvPr/>
        </p:nvSpPr>
        <p:spPr>
          <a:xfrm>
            <a:off x="112691" y="4577459"/>
            <a:ext cx="2475062" cy="1077218"/>
          </a:xfrm>
          <a:prstGeom prst="rect">
            <a:avLst/>
          </a:prstGeom>
          <a:noFill/>
          <a:ln>
            <a:solidFill>
              <a:srgbClr val="024EA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srgbClr val="4D4D4D"/>
                </a:solidFill>
                <a:effectLst/>
                <a:uLnTx/>
                <a:uFillTx/>
                <a:latin typeface="Arial"/>
                <a:ea typeface="+mn-ea"/>
                <a:cs typeface="+mn-cs"/>
              </a:rPr>
              <a:t>Left</a:t>
            </a:r>
            <a:r>
              <a:rPr kumimoji="0" lang="de-DE" sz="1600" b="0" i="0" u="none" strike="noStrike" kern="1200" cap="none" spc="0" normalizeH="0" baseline="0" noProof="0" dirty="0">
                <a:ln>
                  <a:noFill/>
                </a:ln>
                <a:solidFill>
                  <a:srgbClr val="4D4D4D"/>
                </a:solidFill>
                <a:effectLst/>
                <a:uLnTx/>
                <a:uFillTx/>
                <a:latin typeface="Arial"/>
                <a:ea typeface="+mn-ea"/>
                <a:cs typeface="+mn-cs"/>
              </a:rPr>
              <a:t> </a:t>
            </a:r>
            <a:r>
              <a:rPr kumimoji="0" lang="de-DE" sz="1600" b="0" i="0" u="none" strike="noStrike" kern="1200" cap="none" spc="0" normalizeH="0" baseline="0" noProof="0" dirty="0" err="1">
                <a:ln>
                  <a:noFill/>
                </a:ln>
                <a:solidFill>
                  <a:srgbClr val="4D4D4D"/>
                </a:solidFill>
                <a:effectLst/>
                <a:uLnTx/>
                <a:uFillTx/>
                <a:latin typeface="Arial"/>
                <a:ea typeface="+mn-ea"/>
                <a:cs typeface="+mn-cs"/>
              </a:rPr>
              <a:t>hand</a:t>
            </a:r>
            <a:r>
              <a:rPr kumimoji="0" lang="de-DE" sz="1600" b="0" i="0" u="none" strike="noStrike" kern="1200" cap="none" spc="0" normalizeH="0" baseline="0" noProof="0" dirty="0">
                <a:ln>
                  <a:noFill/>
                </a:ln>
                <a:solidFill>
                  <a:srgbClr val="4D4D4D"/>
                </a:solidFill>
                <a:effectLst/>
                <a:uLnTx/>
                <a:uFillTx/>
                <a:latin typeface="Arial"/>
                <a:ea typeface="+mn-ea"/>
                <a:cs typeface="+mn-cs"/>
              </a:rPr>
              <a:t> </a:t>
            </a:r>
            <a:r>
              <a:rPr kumimoji="0" lang="de-DE" sz="1600" b="0" i="0" u="none" strike="noStrike" kern="1200" cap="none" spc="0" normalizeH="0" baseline="0" noProof="0" dirty="0" err="1">
                <a:ln>
                  <a:noFill/>
                </a:ln>
                <a:solidFill>
                  <a:srgbClr val="4D4D4D"/>
                </a:solidFill>
                <a:effectLst/>
                <a:uLnTx/>
                <a:uFillTx/>
                <a:latin typeface="Arial"/>
                <a:ea typeface="+mn-ea"/>
                <a:cs typeface="+mn-cs"/>
              </a:rPr>
              <a:t>menu</a:t>
            </a:r>
            <a:r>
              <a:rPr kumimoji="0" lang="de-DE" sz="16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D4D4D"/>
                </a:solidFill>
                <a:effectLst/>
                <a:uLnTx/>
                <a:uFillTx/>
                <a:latin typeface="Arial"/>
                <a:ea typeface="+mn-ea"/>
                <a:cs typeface="+mn-cs"/>
              </a:rPr>
              <a:t>1) Select a </a:t>
            </a:r>
            <a:r>
              <a:rPr kumimoji="0" lang="de-DE" sz="1600" b="0" i="0" u="none" strike="noStrike" kern="1200" cap="none" spc="0" normalizeH="0" baseline="0" noProof="0" dirty="0" err="1">
                <a:ln>
                  <a:noFill/>
                </a:ln>
                <a:solidFill>
                  <a:srgbClr val="4D4D4D"/>
                </a:solidFill>
                <a:effectLst/>
                <a:uLnTx/>
                <a:uFillTx/>
                <a:latin typeface="Arial"/>
                <a:ea typeface="+mn-ea"/>
                <a:cs typeface="+mn-cs"/>
              </a:rPr>
              <a:t>programme</a:t>
            </a:r>
            <a:r>
              <a:rPr kumimoji="0" lang="de-DE" sz="1600" b="0" i="0" u="none" strike="noStrike" kern="1200" cap="none" spc="0" normalizeH="0" baseline="0" noProof="0" dirty="0">
                <a:ln>
                  <a:noFill/>
                </a:ln>
                <a:solidFill>
                  <a:srgbClr val="4D4D4D"/>
                </a:solidFill>
                <a:effectLst/>
                <a:uLnTx/>
                <a:uFillTx/>
                <a:latin typeface="Arial"/>
                <a:ea typeface="+mn-ea"/>
                <a:cs typeface="+mn-cs"/>
              </a:rPr>
              <a:t> – </a:t>
            </a:r>
            <a:r>
              <a:rPr kumimoji="0" lang="de-DE" sz="1600" b="0" i="0" u="none" strike="noStrike" kern="1200" cap="none" spc="0" normalizeH="0" baseline="0" noProof="0" dirty="0" err="1">
                <a:ln>
                  <a:noFill/>
                </a:ln>
                <a:solidFill>
                  <a:srgbClr val="024EA2"/>
                </a:solidFill>
                <a:effectLst/>
                <a:uLnTx/>
                <a:uFillTx/>
                <a:latin typeface="Arial"/>
                <a:ea typeface="+mn-ea"/>
                <a:cs typeface="+mn-cs"/>
              </a:rPr>
              <a:t>Horizon</a:t>
            </a:r>
            <a:r>
              <a:rPr kumimoji="0" lang="de-DE" sz="1600" b="0" i="0" u="none" strike="noStrike" kern="1200" cap="none" spc="0" normalizeH="0" baseline="0" noProof="0" dirty="0">
                <a:ln>
                  <a:noFill/>
                </a:ln>
                <a:solidFill>
                  <a:srgbClr val="024EA2"/>
                </a:solidFill>
                <a:effectLst/>
                <a:uLnTx/>
                <a:uFillTx/>
                <a:latin typeface="Arial"/>
                <a:ea typeface="+mn-ea"/>
                <a:cs typeface="+mn-cs"/>
              </a:rPr>
              <a:t> Europe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D4D4D"/>
                </a:solidFill>
                <a:effectLst/>
                <a:uLnTx/>
                <a:uFillTx/>
                <a:latin typeface="Arial"/>
                <a:ea typeface="+mn-ea"/>
                <a:cs typeface="+mn-cs"/>
              </a:rPr>
              <a:t>2) Programme </a:t>
            </a:r>
            <a:r>
              <a:rPr kumimoji="0" lang="de-DE" sz="1600" b="0" i="0" u="none" strike="noStrike" kern="1200" cap="none" spc="0" normalizeH="0" baseline="0" noProof="0" dirty="0" err="1">
                <a:ln>
                  <a:noFill/>
                </a:ln>
                <a:solidFill>
                  <a:srgbClr val="4D4D4D"/>
                </a:solidFill>
                <a:effectLst/>
                <a:uLnTx/>
                <a:uFillTx/>
                <a:latin typeface="Arial"/>
                <a:ea typeface="+mn-ea"/>
                <a:cs typeface="+mn-cs"/>
              </a:rPr>
              <a:t>part</a:t>
            </a:r>
            <a:endParaRPr kumimoji="0" lang="de-AT" sz="1600" b="0" i="0" u="none" strike="noStrike" kern="1200" cap="none" spc="0" normalizeH="0" baseline="0" noProof="0" dirty="0">
              <a:ln>
                <a:noFill/>
              </a:ln>
              <a:solidFill>
                <a:srgbClr val="4D4D4D"/>
              </a:solidFill>
              <a:effectLst/>
              <a:uLnTx/>
              <a:uFillTx/>
              <a:latin typeface="Arial"/>
              <a:ea typeface="+mn-ea"/>
              <a:cs typeface="+mn-cs"/>
            </a:endParaRPr>
          </a:p>
        </p:txBody>
      </p:sp>
      <p:sp>
        <p:nvSpPr>
          <p:cNvPr id="4" name="Pfeil nach rechts 3"/>
          <p:cNvSpPr/>
          <p:nvPr/>
        </p:nvSpPr>
        <p:spPr>
          <a:xfrm>
            <a:off x="2176272" y="5010912"/>
            <a:ext cx="519989"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4029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International cooperation in Horizon Europe Work Programme 2021-2022</a:t>
            </a:r>
          </a:p>
        </p:txBody>
      </p:sp>
      <p:sp>
        <p:nvSpPr>
          <p:cNvPr id="13" name="Inhaltsplatzhalter 2"/>
          <p:cNvSpPr txBox="1">
            <a:spLocks/>
          </p:cNvSpPr>
          <p:nvPr/>
        </p:nvSpPr>
        <p:spPr bwMode="auto">
          <a:xfrm>
            <a:off x="716154" y="1876721"/>
            <a:ext cx="7974135" cy="39902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180975" marR="0" lvl="0" indent="-180975" algn="l" defTabSz="914400" rtl="0" eaLnBrk="0" fontAlgn="base" latinLnBrk="0" hangingPunct="0">
              <a:lnSpc>
                <a:spcPct val="100000"/>
              </a:lnSpc>
              <a:spcBef>
                <a:spcPct val="20000"/>
              </a:spcBef>
              <a:spcAft>
                <a:spcPts val="1200"/>
              </a:spcAft>
              <a:buClr>
                <a:srgbClr val="F39E0C"/>
              </a:buClr>
              <a:buSzPct val="120000"/>
              <a:buFont typeface="Arial" panose="020B0604020202020204" pitchFamily="34" charset="0"/>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Introduction</a:t>
            </a:r>
            <a:r>
              <a:rPr kumimoji="0" lang="de-DE" sz="1600" b="0" i="0" u="none" strike="noStrike" kern="0" cap="none" spc="0" normalizeH="0" baseline="0" noProof="0" dirty="0">
                <a:ln>
                  <a:noFill/>
                </a:ln>
                <a:solidFill>
                  <a:srgbClr val="4D4D4D"/>
                </a:solidFill>
                <a:effectLst/>
                <a:uLnTx/>
                <a:uFillTx/>
                <a:latin typeface="Arial"/>
                <a:ea typeface="+mn-ea"/>
                <a:cs typeface="+mn-cs"/>
              </a:rPr>
              <a:t> </a:t>
            </a:r>
          </a:p>
          <a:p>
            <a:pPr marL="180975" marR="0" lvl="0" indent="-180975" algn="l" defTabSz="914400" rtl="0" eaLnBrk="0" fontAlgn="base" latinLnBrk="0" hangingPunct="0">
              <a:lnSpc>
                <a:spcPct val="100000"/>
              </a:lnSpc>
              <a:spcBef>
                <a:spcPct val="20000"/>
              </a:spcBef>
              <a:spcAft>
                <a:spcPts val="600"/>
              </a:spcAft>
              <a:buClr>
                <a:srgbClr val="F39E0C"/>
              </a:buClr>
              <a:buSzPct val="120000"/>
              <a:buFont typeface="Arial" panose="020B0604020202020204" pitchFamily="34" charset="0"/>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Overview</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of</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the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scheduled</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call</a:t>
            </a:r>
            <a:r>
              <a:rPr kumimoji="0" lang="de-DE" sz="1600" b="0" i="0" u="none" strike="noStrike" kern="0" cap="none" spc="0" normalizeH="0" baseline="0" noProof="0" dirty="0">
                <a:ln>
                  <a:noFill/>
                </a:ln>
                <a:solidFill>
                  <a:srgbClr val="4D4D4D"/>
                </a:solidFill>
                <a:effectLst/>
                <a:uLnTx/>
                <a:uFillTx/>
                <a:latin typeface="Arial"/>
                <a:ea typeface="+mn-ea"/>
                <a:cs typeface="+mn-cs"/>
              </a:rPr>
              <a:t>(s)  </a:t>
            </a:r>
          </a:p>
          <a:p>
            <a:pPr marL="266700" marR="0" lvl="1" indent="-266700" algn="l" defTabSz="914400" rtl="0" eaLnBrk="0" fontAlgn="base" latinLnBrk="0" hangingPunct="0">
              <a:lnSpc>
                <a:spcPct val="100000"/>
              </a:lnSpc>
              <a:spcBef>
                <a:spcPct val="20000"/>
              </a:spcBef>
              <a:spcAft>
                <a:spcPts val="1200"/>
              </a:spcAft>
              <a:buClr>
                <a:srgbClr val="F39E0C"/>
              </a:buClr>
              <a:buSzTx/>
              <a:buFontTx/>
              <a:buChar char="•"/>
              <a:tabLst/>
              <a:defRPr/>
            </a:pPr>
            <a:r>
              <a:rPr kumimoji="0" lang="de-DE" sz="1600" b="1" i="0" u="none" strike="noStrike" kern="0" cap="none" spc="0" normalizeH="0" baseline="0" noProof="0" dirty="0">
                <a:ln>
                  <a:noFill/>
                </a:ln>
                <a:solidFill>
                  <a:srgbClr val="F39E0C"/>
                </a:solidFill>
                <a:effectLst/>
                <a:uLnTx/>
                <a:uFillTx/>
                <a:latin typeface="Arial"/>
                <a:ea typeface="+mn-ea"/>
                <a:cs typeface="+mn-cs"/>
              </a:rPr>
              <a:t>Description of </a:t>
            </a:r>
            <a:r>
              <a:rPr kumimoji="0" lang="de-DE" sz="1600" b="1" i="0" u="none" strike="noStrike" kern="0" cap="none" spc="0" normalizeH="0" baseline="0" noProof="0" dirty="0" err="1">
                <a:ln>
                  <a:noFill/>
                </a:ln>
                <a:solidFill>
                  <a:srgbClr val="F39E0C"/>
                </a:solidFill>
                <a:effectLst/>
                <a:uLnTx/>
                <a:uFillTx/>
                <a:latin typeface="Arial"/>
                <a:ea typeface="+mn-ea"/>
                <a:cs typeface="+mn-cs"/>
              </a:rPr>
              <a:t>the</a:t>
            </a:r>
            <a:r>
              <a:rPr kumimoji="0" lang="de-DE" sz="1600" b="1" i="0" u="none" strike="noStrike" kern="0" cap="none" spc="0" normalizeH="0" baseline="0" noProof="0" dirty="0">
                <a:ln>
                  <a:noFill/>
                </a:ln>
                <a:solidFill>
                  <a:srgbClr val="F39E0C"/>
                </a:solidFill>
                <a:effectLst/>
                <a:uLnTx/>
                <a:uFillTx/>
                <a:latin typeface="Arial"/>
                <a:ea typeface="+mn-ea"/>
                <a:cs typeface="+mn-cs"/>
              </a:rPr>
              <a:t> </a:t>
            </a:r>
            <a:r>
              <a:rPr kumimoji="0" lang="de-DE" sz="1600" b="1" i="0" u="none" strike="noStrike" kern="0" cap="none" spc="0" normalizeH="0" baseline="0" noProof="0" dirty="0" err="1">
                <a:ln>
                  <a:noFill/>
                </a:ln>
                <a:solidFill>
                  <a:srgbClr val="F39E0C"/>
                </a:solidFill>
                <a:effectLst/>
                <a:uLnTx/>
                <a:uFillTx/>
                <a:latin typeface="Arial"/>
                <a:ea typeface="+mn-ea"/>
                <a:cs typeface="+mn-cs"/>
              </a:rPr>
              <a:t>topics</a:t>
            </a:r>
            <a:endParaRPr kumimoji="0" lang="de-DE" sz="1600" b="1" i="0" u="none" strike="noStrike" kern="0" cap="none" spc="0" normalizeH="0" baseline="0" noProof="0" dirty="0">
              <a:ln>
                <a:noFill/>
              </a:ln>
              <a:solidFill>
                <a:srgbClr val="F39E0C"/>
              </a:solidFill>
              <a:effectLst/>
              <a:uLnTx/>
              <a:uFillTx/>
              <a:latin typeface="Arial"/>
              <a:ea typeface="+mn-ea"/>
              <a:cs typeface="+mn-cs"/>
            </a:endParaRPr>
          </a:p>
          <a:p>
            <a:pPr marL="266700" marR="0" lvl="1" indent="-266700" algn="l" defTabSz="914400" rtl="0" eaLnBrk="0" fontAlgn="base" latinLnBrk="0" hangingPunct="0">
              <a:lnSpc>
                <a:spcPct val="100000"/>
              </a:lnSpc>
              <a:spcBef>
                <a:spcPct val="20000"/>
              </a:spcBef>
              <a:spcAft>
                <a:spcPts val="1200"/>
              </a:spcAft>
              <a:buClr>
                <a:srgbClr val="F39E0C"/>
              </a:buClr>
              <a:buSzTx/>
              <a:buFontTx/>
              <a:buChar char="•"/>
              <a:tabLst/>
              <a:defRPr/>
            </a:pPr>
            <a:r>
              <a:rPr kumimoji="0" lang="de-DE" sz="1600" b="1" i="0" u="none" strike="noStrike" kern="0" cap="none" spc="0" normalizeH="0" baseline="0" noProof="0" dirty="0">
                <a:ln>
                  <a:noFill/>
                </a:ln>
                <a:solidFill>
                  <a:srgbClr val="F39E0C"/>
                </a:solidFill>
                <a:effectLst/>
                <a:uLnTx/>
                <a:uFillTx/>
                <a:latin typeface="Arial"/>
                <a:ea typeface="+mn-ea"/>
                <a:cs typeface="+mn-cs"/>
              </a:rPr>
              <a:t>Call Key </a:t>
            </a:r>
            <a:r>
              <a:rPr kumimoji="0" lang="de-DE" sz="1600" b="1" i="0" u="none" strike="noStrike" kern="0" cap="none" spc="0" normalizeH="0" baseline="0" noProof="0" dirty="0" err="1">
                <a:ln>
                  <a:noFill/>
                </a:ln>
                <a:solidFill>
                  <a:srgbClr val="F39E0C"/>
                </a:solidFill>
                <a:effectLst/>
                <a:uLnTx/>
                <a:uFillTx/>
                <a:latin typeface="Arial"/>
                <a:ea typeface="+mn-ea"/>
                <a:cs typeface="+mn-cs"/>
              </a:rPr>
              <a:t>data</a:t>
            </a:r>
            <a:r>
              <a:rPr kumimoji="0" lang="de-DE" sz="1600" b="1" i="0" u="none" strike="noStrike" kern="0" cap="none" spc="0" normalizeH="0" baseline="0" noProof="0" dirty="0">
                <a:ln>
                  <a:noFill/>
                </a:ln>
                <a:solidFill>
                  <a:srgbClr val="F39E0C"/>
                </a:solidFill>
                <a:effectLst/>
                <a:uLnTx/>
                <a:uFillTx/>
                <a:latin typeface="Arial"/>
                <a:ea typeface="+mn-ea"/>
                <a:cs typeface="+mn-cs"/>
              </a:rPr>
              <a:t>:</a:t>
            </a: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Opening</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date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deadline</a:t>
            </a:r>
            <a:endParaRPr kumimoji="0" lang="de-DE" sz="1600" b="0" i="0" u="none" strike="noStrike" kern="0" cap="none" spc="0" normalizeH="0" baseline="0" noProof="0" dirty="0">
              <a:ln>
                <a:noFill/>
              </a:ln>
              <a:solidFill>
                <a:srgbClr val="4D4D4D"/>
              </a:solidFill>
              <a:effectLst/>
              <a:uLnTx/>
              <a:uFillTx/>
              <a:latin typeface="Arial"/>
              <a:ea typeface="+mn-ea"/>
              <a:cs typeface="+mn-cs"/>
            </a:endParaRP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a:ln>
                  <a:noFill/>
                </a:ln>
                <a:solidFill>
                  <a:srgbClr val="4D4D4D"/>
                </a:solidFill>
                <a:effectLst/>
                <a:uLnTx/>
                <a:uFillTx/>
                <a:latin typeface="Arial"/>
                <a:ea typeface="+mn-ea"/>
                <a:cs typeface="+mn-cs"/>
              </a:rPr>
              <a:t>Type </a:t>
            </a:r>
            <a:r>
              <a:rPr kumimoji="0" lang="de-DE" sz="1600" b="0" i="0" u="none" strike="noStrike" kern="0" cap="none" spc="0" normalizeH="0" baseline="0" noProof="0" dirty="0" err="1">
                <a:ln>
                  <a:noFill/>
                </a:ln>
                <a:solidFill>
                  <a:srgbClr val="4D4D4D"/>
                </a:solidFill>
                <a:effectLst/>
                <a:uLnTx/>
                <a:uFillTx/>
                <a:latin typeface="Arial"/>
                <a:ea typeface="+mn-ea"/>
                <a:cs typeface="+mn-cs"/>
              </a:rPr>
              <a:t>of</a:t>
            </a:r>
            <a:r>
              <a:rPr kumimoji="0" lang="de-DE" sz="1600" b="0" i="0" u="none" strike="noStrike" kern="0" cap="none" spc="0" normalizeH="0" baseline="0" noProof="0" dirty="0">
                <a:ln>
                  <a:noFill/>
                </a:ln>
                <a:solidFill>
                  <a:srgbClr val="4D4D4D"/>
                </a:solidFill>
                <a:effectLst/>
                <a:uLnTx/>
                <a:uFillTx/>
                <a:latin typeface="Arial"/>
                <a:ea typeface="+mn-ea"/>
                <a:cs typeface="+mn-cs"/>
              </a:rPr>
              <a:t> Action (RIA, CSA, IA, </a:t>
            </a:r>
            <a:r>
              <a:rPr kumimoji="0" lang="de-DE" sz="1600" b="0" i="0" u="none" strike="noStrike" kern="0" cap="none" spc="0" normalizeH="0" baseline="0" noProof="0" dirty="0" err="1">
                <a:ln>
                  <a:noFill/>
                </a:ln>
                <a:solidFill>
                  <a:srgbClr val="4D4D4D"/>
                </a:solidFill>
                <a:effectLst/>
                <a:uLnTx/>
                <a:uFillTx/>
                <a:latin typeface="Arial"/>
                <a:ea typeface="+mn-ea"/>
                <a:cs typeface="+mn-cs"/>
              </a:rPr>
              <a:t>etc</a:t>
            </a:r>
            <a:r>
              <a:rPr kumimoji="0" lang="de-DE" sz="1600" b="0" i="0" u="none" strike="noStrike" kern="0" cap="none" spc="0" normalizeH="0" baseline="0" noProof="0" dirty="0">
                <a:ln>
                  <a:noFill/>
                </a:ln>
                <a:solidFill>
                  <a:srgbClr val="4D4D4D"/>
                </a:solidFill>
                <a:effectLst/>
                <a:uLnTx/>
                <a:uFillTx/>
                <a:latin typeface="Arial"/>
                <a:ea typeface="+mn-ea"/>
                <a:cs typeface="+mn-cs"/>
              </a:rPr>
              <a:t>)</a:t>
            </a: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indicative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budget</a:t>
            </a:r>
            <a:r>
              <a:rPr kumimoji="0" lang="de-DE" sz="1600" b="0" i="0" u="none" strike="noStrike" kern="0" cap="none" spc="0" normalizeH="0" baseline="0" noProof="0" dirty="0">
                <a:ln>
                  <a:noFill/>
                </a:ln>
                <a:solidFill>
                  <a:srgbClr val="4D4D4D"/>
                </a:solidFill>
                <a:effectLst/>
                <a:uLnTx/>
                <a:uFillTx/>
                <a:latin typeface="Arial"/>
                <a:ea typeface="+mn-ea"/>
                <a:cs typeface="+mn-cs"/>
              </a:rPr>
              <a:t> per Topic/Call</a:t>
            </a: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one</a:t>
            </a:r>
            <a:r>
              <a:rPr kumimoji="0" lang="de-DE" sz="1600" b="0" i="0" u="none" strike="noStrike" kern="0" cap="none" spc="0" normalizeH="0" baseline="0" noProof="0" dirty="0">
                <a:ln>
                  <a:noFill/>
                </a:ln>
                <a:solidFill>
                  <a:srgbClr val="4D4D4D"/>
                </a:solidFill>
                <a:effectLst/>
                <a:uLnTx/>
                <a:uFillTx/>
                <a:latin typeface="Arial"/>
                <a:ea typeface="+mn-ea"/>
                <a:cs typeface="+mn-cs"/>
              </a:rPr>
              <a:t>-stage/</a:t>
            </a:r>
            <a:r>
              <a:rPr kumimoji="0" lang="de-DE" sz="1600" b="0" i="0" u="none" strike="noStrike" kern="0" cap="none" spc="0" normalizeH="0" baseline="0" noProof="0" dirty="0" err="1">
                <a:ln>
                  <a:noFill/>
                </a:ln>
                <a:solidFill>
                  <a:srgbClr val="4D4D4D"/>
                </a:solidFill>
                <a:effectLst/>
                <a:uLnTx/>
                <a:uFillTx/>
                <a:latin typeface="Arial"/>
                <a:ea typeface="+mn-ea"/>
                <a:cs typeface="+mn-cs"/>
              </a:rPr>
              <a:t>two</a:t>
            </a:r>
            <a:r>
              <a:rPr kumimoji="0" lang="de-DE" sz="1600" b="0" i="0" u="none" strike="noStrike" kern="0" cap="none" spc="0" normalizeH="0" baseline="0" noProof="0" dirty="0">
                <a:ln>
                  <a:noFill/>
                </a:ln>
                <a:solidFill>
                  <a:srgbClr val="4D4D4D"/>
                </a:solidFill>
                <a:effectLst/>
                <a:uLnTx/>
                <a:uFillTx/>
                <a:latin typeface="Arial"/>
                <a:ea typeface="+mn-ea"/>
                <a:cs typeface="+mn-cs"/>
              </a:rPr>
              <a:t>-stage </a:t>
            </a:r>
            <a:r>
              <a:rPr kumimoji="0" lang="de-DE" sz="1600" b="0" i="0" u="none" strike="noStrike" kern="0" cap="none" spc="0" normalizeH="0" baseline="0" noProof="0" dirty="0" err="1">
                <a:ln>
                  <a:noFill/>
                </a:ln>
                <a:solidFill>
                  <a:srgbClr val="4D4D4D"/>
                </a:solidFill>
                <a:effectLst/>
                <a:uLnTx/>
                <a:uFillTx/>
                <a:latin typeface="Arial"/>
                <a:ea typeface="+mn-ea"/>
                <a:cs typeface="+mn-cs"/>
              </a:rPr>
              <a:t>procedure</a:t>
            </a:r>
            <a:endParaRPr kumimoji="0" lang="de-DE" sz="1600" b="0" i="0" u="none" strike="noStrike" kern="0" cap="none" spc="0" normalizeH="0" baseline="0" noProof="0" dirty="0">
              <a:ln>
                <a:noFill/>
              </a:ln>
              <a:solidFill>
                <a:srgbClr val="4D4D4D"/>
              </a:solidFill>
              <a:effectLst/>
              <a:uLnTx/>
              <a:uFillTx/>
              <a:latin typeface="Arial"/>
              <a:ea typeface="+mn-ea"/>
              <a:cs typeface="+mn-cs"/>
            </a:endParaRPr>
          </a:p>
          <a:p>
            <a:pPr marL="361950" marR="0" lvl="2" indent="-180975" algn="l" defTabSz="914400" rtl="0" eaLnBrk="0" fontAlgn="base" latinLnBrk="0" hangingPunct="0">
              <a:lnSpc>
                <a:spcPct val="100000"/>
              </a:lnSpc>
              <a:spcBef>
                <a:spcPct val="20000"/>
              </a:spcBef>
              <a:spcAft>
                <a:spcPts val="12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indicative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date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for</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evaluation</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outcome</a:t>
            </a:r>
            <a:r>
              <a:rPr kumimoji="0" lang="de-DE" sz="1600" b="0" i="0" u="none" strike="noStrike" kern="0" cap="none" spc="0" normalizeH="0" baseline="0" noProof="0" dirty="0">
                <a:ln>
                  <a:noFill/>
                </a:ln>
                <a:solidFill>
                  <a:srgbClr val="4D4D4D"/>
                </a:solidFill>
                <a:effectLst/>
                <a:uLnTx/>
                <a:uFillTx/>
                <a:latin typeface="Arial"/>
                <a:ea typeface="+mn-ea"/>
                <a:cs typeface="+mn-cs"/>
              </a:rPr>
              <a:t> &amp; </a:t>
            </a:r>
            <a:r>
              <a:rPr kumimoji="0" lang="de-DE" sz="1600" b="0" i="0" u="none" strike="noStrike" kern="0" cap="none" spc="0" normalizeH="0" baseline="0" noProof="0" dirty="0" err="1">
                <a:ln>
                  <a:noFill/>
                </a:ln>
                <a:solidFill>
                  <a:srgbClr val="4D4D4D"/>
                </a:solidFill>
                <a:effectLst/>
                <a:uLnTx/>
                <a:uFillTx/>
                <a:latin typeface="Arial"/>
                <a:ea typeface="+mn-ea"/>
                <a:cs typeface="+mn-cs"/>
              </a:rPr>
              <a:t>grant</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signing</a:t>
            </a:r>
            <a:endParaRPr kumimoji="0" lang="de-DE" sz="1600" b="0" i="0" u="none" strike="noStrike" kern="0" cap="none" spc="0" normalizeH="0" baseline="0" noProof="0" dirty="0">
              <a:ln>
                <a:noFill/>
              </a:ln>
              <a:solidFill>
                <a:srgbClr val="4D4D4D"/>
              </a:solidFill>
              <a:effectLst/>
              <a:uLnTx/>
              <a:uFillTx/>
              <a:latin typeface="Arial"/>
              <a:ea typeface="+mn-ea"/>
              <a:cs typeface="+mn-cs"/>
            </a:endParaRPr>
          </a:p>
          <a:p>
            <a:pPr marL="180975" marR="0" lvl="0" indent="-180975" algn="l" defTabSz="914400" rtl="0" eaLnBrk="0" fontAlgn="base" latinLnBrk="0" hangingPunct="0">
              <a:lnSpc>
                <a:spcPct val="100000"/>
              </a:lnSpc>
              <a:spcBef>
                <a:spcPct val="20000"/>
              </a:spcBef>
              <a:spcAft>
                <a:spcPts val="600"/>
              </a:spcAft>
              <a:buClr>
                <a:srgbClr val="F39E0C"/>
              </a:buClr>
              <a:buSzPct val="120000"/>
              <a:buFont typeface="Arial" panose="020B0604020202020204" pitchFamily="34" charset="0"/>
              <a:buChar char="•"/>
              <a:tabLst/>
              <a:defRPr/>
            </a:pPr>
            <a:r>
              <a:rPr kumimoji="0" lang="de-DE" sz="1600" b="0" i="0" u="none" strike="noStrike" kern="0" cap="none" spc="0" normalizeH="0" baseline="0" noProof="0" dirty="0">
                <a:ln>
                  <a:noFill/>
                </a:ln>
                <a:solidFill>
                  <a:srgbClr val="4D4D4D"/>
                </a:solidFill>
                <a:effectLst/>
                <a:uLnTx/>
                <a:uFillTx/>
                <a:latin typeface="Arial"/>
                <a:ea typeface="+mn-ea"/>
                <a:cs typeface="+mn-cs"/>
              </a:rPr>
              <a:t>Budget</a:t>
            </a:r>
          </a:p>
          <a:p>
            <a:pPr marL="180975" marR="0" lvl="0" indent="-180975" algn="l" defTabSz="914400" rtl="0" eaLnBrk="0" fontAlgn="base" latinLnBrk="0" hangingPunct="0">
              <a:lnSpc>
                <a:spcPct val="100000"/>
              </a:lnSpc>
              <a:spcBef>
                <a:spcPct val="20000"/>
              </a:spcBef>
              <a:spcAft>
                <a:spcPts val="600"/>
              </a:spcAft>
              <a:buClr>
                <a:srgbClr val="CD5A57"/>
              </a:buClr>
              <a:buSzPct val="120000"/>
              <a:buFont typeface="Arial" panose="020B0604020202020204" pitchFamily="34" charset="0"/>
              <a:buChar char="•"/>
              <a:tabLst/>
              <a:defRPr/>
            </a:pPr>
            <a:endParaRPr kumimoji="0" lang="de-DE" sz="1600" b="0" i="0" u="none" strike="noStrike" kern="0" cap="none" spc="0" normalizeH="0" baseline="0" noProof="0" dirty="0">
              <a:ln>
                <a:noFill/>
              </a:ln>
              <a:solidFill>
                <a:srgbClr val="4D4D4D">
                  <a:lumMod val="85000"/>
                  <a:lumOff val="15000"/>
                </a:srgbClr>
              </a:solidFill>
              <a:effectLst/>
              <a:uLnTx/>
              <a:uFillTx/>
              <a:latin typeface="Arial"/>
              <a:ea typeface="+mn-ea"/>
              <a:cs typeface="+mn-cs"/>
            </a:endParaRPr>
          </a:p>
        </p:txBody>
      </p:sp>
      <p:sp>
        <p:nvSpPr>
          <p:cNvPr id="14" name="Titolo 1"/>
          <p:cNvSpPr txBox="1">
            <a:spLocks/>
          </p:cNvSpPr>
          <p:nvPr/>
        </p:nvSpPr>
        <p:spPr bwMode="auto">
          <a:xfrm>
            <a:off x="716154" y="538307"/>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endParaRPr>
          </a:p>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931680"/>
                </a:solidFill>
                <a:effectLst/>
                <a:uLnTx/>
                <a:uFillTx/>
                <a:latin typeface="Arial"/>
                <a:ea typeface="+mj-ea"/>
                <a:cs typeface="+mj-cs"/>
              </a:rPr>
              <a:t>2. How to find a call? (II)</a:t>
            </a:r>
          </a:p>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endParaRPr>
          </a:p>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rPr>
              <a:t>What information do thematic </a:t>
            </a:r>
          </a:p>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rPr>
              <a:t>work programmes provide?</a:t>
            </a:r>
          </a:p>
        </p:txBody>
      </p:sp>
      <p:sp>
        <p:nvSpPr>
          <p:cNvPr id="15" name="Rechteck 14">
            <a:extLst>
              <a:ext uri="{FF2B5EF4-FFF2-40B4-BE49-F238E27FC236}">
                <a16:creationId xmlns:a16="http://schemas.microsoft.com/office/drawing/2014/main" id="{39541ACF-54AD-F948-8603-332E92BA2154}"/>
              </a:ext>
            </a:extLst>
          </p:cNvPr>
          <p:cNvSpPr/>
          <p:nvPr/>
        </p:nvSpPr>
        <p:spPr>
          <a:xfrm>
            <a:off x="420620" y="6035353"/>
            <a:ext cx="811372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D4D4D"/>
                </a:solidFill>
                <a:effectLst/>
                <a:uLnTx/>
                <a:uFillTx/>
                <a:latin typeface="Arial"/>
                <a:ea typeface="+mn-ea"/>
                <a:cs typeface="+mn-cs"/>
                <a:hlinkClick r:id="rId2"/>
              </a:rPr>
              <a:t>https://ec.europa.eu/info/funding-tenders/opportunities/portal/screen/how-to-participate/reference-documents;programCode=HORIZON</a:t>
            </a:r>
            <a:r>
              <a:rPr kumimoji="0" lang="de-DE" sz="1800" b="0" i="0" u="none" strike="noStrike" kern="1200" cap="none" spc="0" normalizeH="0" baseline="0" noProof="0" dirty="0">
                <a:ln>
                  <a:noFill/>
                </a:ln>
                <a:solidFill>
                  <a:srgbClr val="4D4D4D"/>
                </a:solidFill>
                <a:effectLst/>
                <a:uLnTx/>
                <a:uFillTx/>
                <a:latin typeface="Arial"/>
                <a:ea typeface="+mn-ea"/>
                <a:cs typeface="+mn-cs"/>
              </a:rPr>
              <a:t> </a:t>
            </a:r>
          </a:p>
        </p:txBody>
      </p:sp>
      <p:pic>
        <p:nvPicPr>
          <p:cNvPr id="2" name="Grafik 1"/>
          <p:cNvPicPr>
            <a:picLocks noChangeAspect="1"/>
          </p:cNvPicPr>
          <p:nvPr/>
        </p:nvPicPr>
        <p:blipFill>
          <a:blip r:embed="rId3"/>
          <a:stretch>
            <a:fillRect/>
          </a:stretch>
        </p:blipFill>
        <p:spPr>
          <a:xfrm>
            <a:off x="5426668" y="1539963"/>
            <a:ext cx="2906853" cy="3420155"/>
          </a:xfrm>
          <a:prstGeom prst="rect">
            <a:avLst/>
          </a:prstGeom>
        </p:spPr>
      </p:pic>
      <p:pic>
        <p:nvPicPr>
          <p:cNvPr id="3" name="Grafik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34341" y="114953"/>
            <a:ext cx="3396974" cy="6398352"/>
          </a:xfrm>
          <a:prstGeom prst="rect">
            <a:avLst/>
          </a:prstGeom>
        </p:spPr>
      </p:pic>
    </p:spTree>
    <p:extLst>
      <p:ext uri="{BB962C8B-B14F-4D97-AF65-F5344CB8AC3E}">
        <p14:creationId xmlns:p14="http://schemas.microsoft.com/office/powerpoint/2010/main" val="275318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left)">
                                      <p:cBhvr>
                                        <p:cTn id="19" dur="500"/>
                                        <p:tgtEl>
                                          <p:spTgt spid="13">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down)">
                                      <p:cBhvr>
                                        <p:cTn id="22" dur="500"/>
                                        <p:tgtEl>
                                          <p:spTgt spid="13">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down)">
                                      <p:cBhvr>
                                        <p:cTn id="25" dur="500"/>
                                        <p:tgtEl>
                                          <p:spTgt spid="1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wipe(down)">
                                      <p:cBhvr>
                                        <p:cTn id="28" dur="500"/>
                                        <p:tgtEl>
                                          <p:spTgt spid="13">
                                            <p:txEl>
                                              <p:pRg st="4" end="4"/>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wipe(down)">
                                      <p:cBhvr>
                                        <p:cTn id="31" dur="500"/>
                                        <p:tgtEl>
                                          <p:spTgt spid="13">
                                            <p:txEl>
                                              <p:pRg st="5" end="5"/>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Effect transition="in" filter="wipe(down)">
                                      <p:cBhvr>
                                        <p:cTn id="34" dur="500"/>
                                        <p:tgtEl>
                                          <p:spTgt spid="13">
                                            <p:txEl>
                                              <p:pRg st="6" end="6"/>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3">
                                            <p:txEl>
                                              <p:pRg st="7" end="7"/>
                                            </p:txEl>
                                          </p:spTgt>
                                        </p:tgtEl>
                                        <p:attrNameLst>
                                          <p:attrName>style.visibility</p:attrName>
                                        </p:attrNameLst>
                                      </p:cBhvr>
                                      <p:to>
                                        <p:strVal val="visible"/>
                                      </p:to>
                                    </p:set>
                                    <p:animEffect transition="in" filter="wipe(down)">
                                      <p:cBhvr>
                                        <p:cTn id="37" dur="500"/>
                                        <p:tgtEl>
                                          <p:spTgt spid="13">
                                            <p:txEl>
                                              <p:pRg st="7" end="7"/>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3">
                                            <p:txEl>
                                              <p:pRg st="8" end="8"/>
                                            </p:txEl>
                                          </p:spTgt>
                                        </p:tgtEl>
                                        <p:attrNameLst>
                                          <p:attrName>style.visibility</p:attrName>
                                        </p:attrNameLst>
                                      </p:cBhvr>
                                      <p:to>
                                        <p:strVal val="visible"/>
                                      </p:to>
                                    </p:set>
                                    <p:animEffect transition="in" filter="wipe(down)">
                                      <p:cBhvr>
                                        <p:cTn id="40" dur="500"/>
                                        <p:tgtEl>
                                          <p:spTgt spid="1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xEl>
                                              <p:pRg st="9" end="9"/>
                                            </p:txEl>
                                          </p:spTgt>
                                        </p:tgtEl>
                                        <p:attrNameLst>
                                          <p:attrName>style.visibility</p:attrName>
                                        </p:attrNameLst>
                                      </p:cBhvr>
                                      <p:to>
                                        <p:strVal val="visible"/>
                                      </p:to>
                                    </p:set>
                                    <p:animEffect transition="in" filter="wipe(left)">
                                      <p:cBhvr>
                                        <p:cTn id="45"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International cooperation in Horizon Europe Work Programme 2021-2022</a:t>
            </a:r>
          </a:p>
        </p:txBody>
      </p:sp>
      <p:sp>
        <p:nvSpPr>
          <p:cNvPr id="14" name="Titolo 1"/>
          <p:cNvSpPr txBox="1">
            <a:spLocks/>
          </p:cNvSpPr>
          <p:nvPr/>
        </p:nvSpPr>
        <p:spPr bwMode="auto">
          <a:xfrm>
            <a:off x="876922" y="538307"/>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931680"/>
                </a:solidFill>
                <a:effectLst/>
                <a:uLnTx/>
                <a:uFillTx/>
                <a:latin typeface="Arial"/>
                <a:ea typeface="+mj-ea"/>
                <a:cs typeface="+mj-cs"/>
              </a:rPr>
              <a:t>Partner Search TOOLS</a:t>
            </a:r>
          </a:p>
        </p:txBody>
      </p:sp>
      <p:sp>
        <p:nvSpPr>
          <p:cNvPr id="13" name="Прямоугольник 6"/>
          <p:cNvSpPr/>
          <p:nvPr/>
        </p:nvSpPr>
        <p:spPr>
          <a:xfrm>
            <a:off x="876921" y="1455845"/>
            <a:ext cx="8926297"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 </a:t>
            </a:r>
            <a:r>
              <a:rPr kumimoji="0" lang="en-US" sz="2200" b="0" i="0" u="none" strike="noStrike" kern="1200" cap="none" spc="0" normalizeH="0" baseline="0" noProof="0" dirty="0">
                <a:ln>
                  <a:noFill/>
                </a:ln>
                <a:solidFill>
                  <a:srgbClr val="4D4D4D"/>
                </a:solidFill>
                <a:effectLst/>
                <a:uLnTx/>
                <a:uFillTx/>
                <a:latin typeface="Arial"/>
                <a:ea typeface="+mn-ea"/>
                <a:cs typeface="+mn-cs"/>
              </a:rPr>
              <a:t>Use </a:t>
            </a:r>
            <a:r>
              <a:rPr kumimoji="0" lang="en-US" sz="2200" b="0" i="0" u="none" strike="noStrike" kern="1200" cap="none" spc="0" normalizeH="0" baseline="0" noProof="0" dirty="0">
                <a:ln>
                  <a:noFill/>
                </a:ln>
                <a:solidFill>
                  <a:srgbClr val="FF0000"/>
                </a:solidFill>
                <a:effectLst/>
                <a:uLnTx/>
                <a:uFillTx/>
                <a:latin typeface="Arial"/>
                <a:ea typeface="+mn-ea"/>
                <a:cs typeface="+mn-cs"/>
              </a:rPr>
              <a:t>existing contacts with experience </a:t>
            </a:r>
            <a:r>
              <a:rPr kumimoji="0" lang="en-US" sz="2200" b="0" i="0" u="none" strike="noStrike" kern="1200" cap="none" spc="0" normalizeH="0" baseline="0" noProof="0" dirty="0">
                <a:ln>
                  <a:noFill/>
                </a:ln>
                <a:solidFill>
                  <a:srgbClr val="4D4D4D"/>
                </a:solidFill>
                <a:effectLst/>
                <a:uLnTx/>
                <a:uFillTx/>
                <a:latin typeface="Arial"/>
                <a:ea typeface="+mn-ea"/>
                <a:cs typeface="+mn-cs"/>
              </a:rPr>
              <a:t>of EU funding </a:t>
            </a:r>
            <a:r>
              <a:rPr kumimoji="0" lang="en-US" sz="2200" b="0" i="0" u="none" strike="noStrike" kern="1200" cap="none" spc="0" normalizeH="0" baseline="0" noProof="0" dirty="0" err="1">
                <a:ln>
                  <a:noFill/>
                </a:ln>
                <a:solidFill>
                  <a:srgbClr val="4D4D4D"/>
                </a:solidFill>
                <a:effectLst/>
                <a:uLnTx/>
                <a:uFillTx/>
                <a:latin typeface="Arial"/>
                <a:ea typeface="+mn-ea"/>
                <a:cs typeface="+mn-cs"/>
              </a:rPr>
              <a:t>programmes</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Use </a:t>
            </a:r>
            <a:r>
              <a:rPr kumimoji="0" lang="en-US" sz="2200" b="0" i="0" u="none" strike="noStrike" kern="1200" cap="none" spc="0" normalizeH="0" baseline="0" noProof="0" dirty="0">
                <a:ln>
                  <a:noFill/>
                </a:ln>
                <a:solidFill>
                  <a:srgbClr val="FF0000"/>
                </a:solidFill>
                <a:effectLst/>
                <a:uLnTx/>
                <a:uFillTx/>
                <a:latin typeface="Arial"/>
                <a:ea typeface="+mn-ea"/>
                <a:cs typeface="+mn-cs"/>
              </a:rPr>
              <a:t>Partner Search </a:t>
            </a:r>
            <a:r>
              <a:rPr kumimoji="0" lang="en-US" sz="2200" b="0" i="0" u="none" strike="noStrike" kern="1200" cap="none" spc="0" normalizeH="0" baseline="0" noProof="0" dirty="0">
                <a:ln>
                  <a:noFill/>
                </a:ln>
                <a:solidFill>
                  <a:srgbClr val="4D4D4D"/>
                </a:solidFill>
                <a:effectLst/>
                <a:uLnTx/>
                <a:uFillTx/>
                <a:latin typeface="Arial"/>
                <a:ea typeface="+mn-ea"/>
                <a:cs typeface="+mn-cs"/>
              </a:rPr>
              <a:t>on the Funding and tenders portal: </a:t>
            </a: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2"/>
              </a:rPr>
              <a:t>https://ec.europa.eu/info/funding-tenders/opportunities/portal/screen/how-to-participate/partner-search</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Search the </a:t>
            </a:r>
            <a:r>
              <a:rPr kumimoji="0" lang="en-US" sz="2200" b="0" i="0" u="none" strike="noStrike" kern="1200" cap="none" spc="0" normalizeH="0" baseline="0" noProof="0" dirty="0">
                <a:ln>
                  <a:noFill/>
                </a:ln>
                <a:solidFill>
                  <a:srgbClr val="FF0000"/>
                </a:solidFill>
                <a:effectLst/>
                <a:uLnTx/>
                <a:uFillTx/>
                <a:latin typeface="Arial"/>
                <a:ea typeface="+mn-ea"/>
                <a:cs typeface="+mn-cs"/>
              </a:rPr>
              <a:t>CORDIS database </a:t>
            </a:r>
            <a:r>
              <a:rPr kumimoji="0" lang="en-US" sz="2200" b="0" i="0" u="none" strike="noStrike" kern="1200" cap="none" spc="0" normalizeH="0" baseline="0" noProof="0" dirty="0">
                <a:ln>
                  <a:noFill/>
                </a:ln>
                <a:solidFill>
                  <a:srgbClr val="4D4D4D"/>
                </a:solidFill>
                <a:effectLst/>
                <a:uLnTx/>
                <a:uFillTx/>
                <a:latin typeface="Arial"/>
                <a:ea typeface="+mn-ea"/>
                <a:cs typeface="+mn-cs"/>
              </a:rPr>
              <a:t>for participants in similar projects in FP7/H2020/HE: </a:t>
            </a: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3"/>
              </a:rPr>
              <a:t>http://cordis.europa.eu/projects/home_en.html</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Use </a:t>
            </a:r>
            <a:r>
              <a:rPr kumimoji="0" lang="en-US" sz="2200" b="0" i="0" u="none" strike="noStrike" kern="1200" cap="none" spc="0" normalizeH="0" baseline="0" noProof="0" dirty="0">
                <a:ln>
                  <a:noFill/>
                </a:ln>
                <a:solidFill>
                  <a:srgbClr val="FF0000"/>
                </a:solidFill>
                <a:effectLst/>
                <a:uLnTx/>
                <a:uFillTx/>
                <a:latin typeface="Arial"/>
                <a:ea typeface="+mn-ea"/>
                <a:cs typeface="+mn-cs"/>
              </a:rPr>
              <a:t>social media </a:t>
            </a:r>
            <a:r>
              <a:rPr kumimoji="0" lang="en-US" sz="2200" b="0" i="0" u="none" strike="noStrike" kern="1200" cap="none" spc="0" normalizeH="0" baseline="0" noProof="0" dirty="0">
                <a:ln>
                  <a:noFill/>
                </a:ln>
                <a:solidFill>
                  <a:srgbClr val="4D4D4D"/>
                </a:solidFill>
                <a:effectLst/>
                <a:uLnTx/>
                <a:uFillTx/>
                <a:latin typeface="Arial"/>
                <a:ea typeface="+mn-ea"/>
                <a:cs typeface="+mn-cs"/>
              </a:rPr>
              <a:t>(e.g. LinkedIn forums)</a:t>
            </a: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European NCP networks, </a:t>
            </a:r>
            <a:r>
              <a:rPr kumimoji="0" lang="en-US" sz="2200" b="0" i="0" u="none" strike="noStrike" kern="1200" cap="none" spc="0" normalizeH="0" baseline="0" noProof="0" dirty="0">
                <a:ln>
                  <a:noFill/>
                </a:ln>
                <a:solidFill>
                  <a:srgbClr val="FF0000"/>
                </a:solidFill>
                <a:effectLst/>
                <a:uLnTx/>
                <a:uFillTx/>
                <a:latin typeface="Arial"/>
                <a:ea typeface="+mn-ea"/>
                <a:cs typeface="+mn-cs"/>
              </a:rPr>
              <a:t>National NCPs, COST actions</a:t>
            </a:r>
            <a:r>
              <a:rPr kumimoji="0" lang="en-US" sz="2200" b="0" i="0" u="none" strike="noStrike" kern="1200" cap="none" spc="0" normalizeH="0" baseline="0" noProof="0" dirty="0">
                <a:ln>
                  <a:noFill/>
                </a:ln>
                <a:solidFill>
                  <a:srgbClr val="4D4D4D"/>
                </a:solidFill>
                <a:effectLst/>
                <a:uLnTx/>
                <a:uFillTx/>
                <a:latin typeface="Arial"/>
                <a:ea typeface="+mn-ea"/>
                <a:cs typeface="+mn-cs"/>
              </a:rPr>
              <a:t>…</a:t>
            </a:r>
            <a:br>
              <a:rPr kumimoji="0" lang="en-US" sz="2200" b="0" i="0" u="none" strike="noStrike" kern="1200" cap="none" spc="0" normalizeH="0" baseline="0" noProof="0" dirty="0">
                <a:ln>
                  <a:noFill/>
                </a:ln>
                <a:solidFill>
                  <a:srgbClr val="4D4D4D"/>
                </a:solidFill>
                <a:effectLst/>
                <a:uLnTx/>
                <a:uFillTx/>
                <a:latin typeface="Arial"/>
                <a:ea typeface="+mn-ea"/>
                <a:cs typeface="+mn-cs"/>
              </a:rPr>
            </a:b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4"/>
              </a:rPr>
              <a:t>https://ec.europa.eu/info/funding-tenders/opportunities/portal/screen/support/ncp</a:t>
            </a:r>
            <a:r>
              <a:rPr kumimoji="0" lang="en-US" sz="2200" b="0" i="0" u="none" strike="noStrike" kern="1200" cap="none" spc="0" normalizeH="0" baseline="0" noProof="0" dirty="0">
                <a:ln>
                  <a:noFill/>
                </a:ln>
                <a:solidFill>
                  <a:srgbClr val="4D4D4D"/>
                </a:solidFill>
                <a:effectLst/>
                <a:uLnTx/>
                <a:uFillTx/>
                <a:latin typeface="Arial"/>
                <a:ea typeface="+mn-ea"/>
                <a:cs typeface="+mn-cs"/>
              </a:rPr>
              <a:t> </a:t>
            </a:r>
            <a:br>
              <a:rPr kumimoji="0" lang="en-US" sz="2200" b="0" i="0" u="none" strike="noStrike" kern="1200" cap="none" spc="0" normalizeH="0" baseline="0" noProof="0" dirty="0">
                <a:ln>
                  <a:noFill/>
                </a:ln>
                <a:solidFill>
                  <a:srgbClr val="4D4D4D"/>
                </a:solidFill>
                <a:effectLst/>
                <a:uLnTx/>
                <a:uFillTx/>
                <a:latin typeface="Arial"/>
                <a:ea typeface="+mn-ea"/>
                <a:cs typeface="+mn-cs"/>
              </a:rPr>
            </a:b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5"/>
              </a:rPr>
              <a:t>https://www.cost.eu/cost-actions-event/browse-actions/</a:t>
            </a:r>
            <a:r>
              <a:rPr kumimoji="0" lang="en-US" sz="22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3089808891"/>
      </p:ext>
    </p:extLst>
  </p:cSld>
  <p:clrMapOvr>
    <a:masterClrMapping/>
  </p:clrMapOvr>
</p:sld>
</file>

<file path=ppt/theme/theme1.xml><?xml version="1.0" encoding="utf-8"?>
<a:theme xmlns:a="http://schemas.openxmlformats.org/drawingml/2006/main" name="1_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1225</Words>
  <Application>Microsoft Office PowerPoint</Application>
  <PresentationFormat>Widescreen</PresentationFormat>
  <Paragraphs>101</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Symbol</vt:lpstr>
      <vt:lpstr>Times New Roman</vt:lpstr>
      <vt:lpstr>1_Office Theme</vt:lpstr>
      <vt:lpstr>Session 3: Decoding the Call</vt:lpstr>
      <vt:lpstr>1. Finding, understanding and analysing a call https://ec.europa.eu/info/funding-tenders/opportunities/portal/screen/programmes/horizon  https://ec.europa.eu/info/funding-tenders/opportunities/portal/screen/opportunities/topic-search </vt:lpstr>
      <vt:lpstr>Call example </vt:lpstr>
      <vt:lpstr>Glossary</vt:lpstr>
      <vt:lpstr>Glossary</vt:lpstr>
      <vt:lpstr>Glossary</vt:lpstr>
      <vt:lpstr>PowerPoint Presentation</vt:lpstr>
      <vt:lpstr>PowerPoint Presentation</vt:lpstr>
      <vt:lpstr>PowerPoint Presentation</vt:lpstr>
      <vt:lpstr>PowerPoint Presentation</vt:lpstr>
      <vt:lpstr>Deconstructing a call text </vt:lpstr>
      <vt:lpstr>Decoding a call text </vt:lpstr>
      <vt:lpstr>PowerPoint Presentation</vt:lpstr>
      <vt:lpstr>PowerPoint Presentation</vt:lpstr>
      <vt:lpstr>PowerPoint Presentation</vt:lpstr>
      <vt:lpstr>Group WORK – DECODING CALLS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Decoding the Call</dc:title>
  <dc:creator>User</dc:creator>
  <cp:lastModifiedBy>User</cp:lastModifiedBy>
  <cp:revision>2</cp:revision>
  <dcterms:created xsi:type="dcterms:W3CDTF">2023-11-10T16:05:48Z</dcterms:created>
  <dcterms:modified xsi:type="dcterms:W3CDTF">2023-11-11T21:33:30Z</dcterms:modified>
</cp:coreProperties>
</file>